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7" r:id="rId2"/>
    <p:sldId id="271" r:id="rId3"/>
    <p:sldId id="263" r:id="rId4"/>
    <p:sldId id="270" r:id="rId5"/>
    <p:sldId id="257" r:id="rId6"/>
    <p:sldId id="269" r:id="rId7"/>
    <p:sldId id="272" r:id="rId8"/>
    <p:sldId id="258" r:id="rId9"/>
    <p:sldId id="274" r:id="rId10"/>
    <p:sldId id="260" r:id="rId11"/>
    <p:sldId id="261" r:id="rId12"/>
    <p:sldId id="262" r:id="rId13"/>
    <p:sldId id="259" r:id="rId14"/>
    <p:sldId id="268" r:id="rId15"/>
    <p:sldId id="27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1" autoAdjust="0"/>
    <p:restoredTop sz="92564" autoAdjust="0"/>
  </p:normalViewPr>
  <p:slideViewPr>
    <p:cSldViewPr snapToGrid="0">
      <p:cViewPr varScale="1">
        <p:scale>
          <a:sx n="103" d="100"/>
          <a:sy n="103" d="100"/>
        </p:scale>
        <p:origin x="984" y="72"/>
      </p:cViewPr>
      <p:guideLst/>
    </p:cSldViewPr>
  </p:slideViewPr>
  <p:notesTextViewPr>
    <p:cViewPr>
      <p:scale>
        <a:sx n="1" d="1"/>
        <a:sy n="1" d="1"/>
      </p:scale>
      <p:origin x="0" y="0"/>
    </p:cViewPr>
  </p:notesTextViewPr>
  <p:sorterViewPr>
    <p:cViewPr varScale="1">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1A502-E7BC-4320-981B-D2F51798B8A8}" type="datetimeFigureOut">
              <a:rPr lang="nl-NL" smtClean="0"/>
              <a:t>25-6-2022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19BD4-E859-4898-B190-23C145375196}" type="slidenum">
              <a:rPr lang="nl-NL" smtClean="0"/>
              <a:t>‹nr.›</a:t>
            </a:fld>
            <a:endParaRPr lang="nl-NL"/>
          </a:p>
        </p:txBody>
      </p:sp>
    </p:spTree>
    <p:extLst>
      <p:ext uri="{BB962C8B-B14F-4D97-AF65-F5344CB8AC3E}">
        <p14:creationId xmlns:p14="http://schemas.microsoft.com/office/powerpoint/2010/main" val="404173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F5B62BC0-7DC4-4569-951D-2BB9475345C6}" type="slidenum">
              <a:rPr lang="nl-NL" smtClean="0"/>
              <a:t>1</a:t>
            </a:fld>
            <a:endParaRPr lang="nl-NL"/>
          </a:p>
        </p:txBody>
      </p:sp>
    </p:spTree>
    <p:extLst>
      <p:ext uri="{BB962C8B-B14F-4D97-AF65-F5344CB8AC3E}">
        <p14:creationId xmlns:p14="http://schemas.microsoft.com/office/powerpoint/2010/main" val="61487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08B56-3AEB-91BE-9DBE-3E1DA92FD15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68BB9C8-05FD-CC61-6BEA-ECF85D5CA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DD2C32-68B2-F8DF-6E22-A75429892460}"/>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5" name="Tijdelijke aanduiding voor voettekst 4">
            <a:extLst>
              <a:ext uri="{FF2B5EF4-FFF2-40B4-BE49-F238E27FC236}">
                <a16:creationId xmlns:a16="http://schemas.microsoft.com/office/drawing/2014/main" id="{1D39AE42-C0EF-A933-E8A4-DE108E2DA3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FF3ABC0-FCA1-1D64-8890-27E99B1573C1}"/>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163622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FB187-F492-A9FD-F410-0B0FBA92430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EEA35F-5118-D577-A3DF-2FADA4FBA6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F1BDCD-2F98-C5D0-105F-70B6A144C1E6}"/>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5" name="Tijdelijke aanduiding voor voettekst 4">
            <a:extLst>
              <a:ext uri="{FF2B5EF4-FFF2-40B4-BE49-F238E27FC236}">
                <a16:creationId xmlns:a16="http://schemas.microsoft.com/office/drawing/2014/main" id="{B0E1321A-A89F-9A81-B511-CB73AE1C94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258CDE-3F46-5557-449E-BEEE8ABC5F92}"/>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31992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47C364F-F8A5-63F7-55BE-51EBC447AE9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5E77AE6-470B-1DB1-3EF2-AE7284BF699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B880F1-B585-C426-5D9D-DE62A5F78206}"/>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5" name="Tijdelijke aanduiding voor voettekst 4">
            <a:extLst>
              <a:ext uri="{FF2B5EF4-FFF2-40B4-BE49-F238E27FC236}">
                <a16:creationId xmlns:a16="http://schemas.microsoft.com/office/drawing/2014/main" id="{27557383-AF05-8436-49CC-895A0C5F2C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0C75E6-73DC-E5F4-A811-5F07A2657AF4}"/>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373477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nl-NL" noProof="0"/>
              <a:t>Klik om foto toe te voegen</a:t>
            </a:r>
          </a:p>
        </p:txBody>
      </p:sp>
      <p:sp>
        <p:nvSpPr>
          <p:cNvPr id="3" name="Titel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nl-NL" noProof="0"/>
              <a:t>Titel toevoegen</a:t>
            </a:r>
          </a:p>
        </p:txBody>
      </p:sp>
      <p:sp>
        <p:nvSpPr>
          <p:cNvPr id="12" name="Tijdelijke aanduiding voor tekst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nl-NL" noProof="0"/>
              <a:t>Klik om subtitel toe te voegen</a:t>
            </a:r>
          </a:p>
        </p:txBody>
      </p:sp>
      <p:sp>
        <p:nvSpPr>
          <p:cNvPr id="2" name="Rechthoek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94036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2418A-075F-7063-17A7-B791F4C5B1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16F2FE8-EEFF-7546-AB80-DB6DDA8B050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F7AC797-95E3-2086-A657-F23E2ABAEEAE}"/>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5" name="Tijdelijke aanduiding voor voettekst 4">
            <a:extLst>
              <a:ext uri="{FF2B5EF4-FFF2-40B4-BE49-F238E27FC236}">
                <a16:creationId xmlns:a16="http://schemas.microsoft.com/office/drawing/2014/main" id="{1FA0AF68-D5C4-3F88-2BA0-79BA746F5E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95220F-26AA-D992-82C6-AC8B1A4114A2}"/>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13853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7A25C-7158-ECA5-DD2A-A3435658CD6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D006A4E-7895-EDE4-054F-279075099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2C4F34C-4D9E-E8A5-518E-C926525EBEAA}"/>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5" name="Tijdelijke aanduiding voor voettekst 4">
            <a:extLst>
              <a:ext uri="{FF2B5EF4-FFF2-40B4-BE49-F238E27FC236}">
                <a16:creationId xmlns:a16="http://schemas.microsoft.com/office/drawing/2014/main" id="{C4937F97-6DAB-24AD-4633-6111FA5F84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E86B2B-1642-C412-CED7-E0585DC95050}"/>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419302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C6284-13F1-B0EC-44B9-A1A0B720BCB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A5A4804-BACB-EC51-FBFB-E7031BDEF9F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8FAD0FE-3140-99D4-40AC-F7A151945F4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745E25B-71CD-8D59-5206-6E97E3044A9C}"/>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6" name="Tijdelijke aanduiding voor voettekst 5">
            <a:extLst>
              <a:ext uri="{FF2B5EF4-FFF2-40B4-BE49-F238E27FC236}">
                <a16:creationId xmlns:a16="http://schemas.microsoft.com/office/drawing/2014/main" id="{0CB616E6-4494-C775-A7D6-58F35DFE70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ED8340-5C1C-6681-72BB-E9A7C0B6D73D}"/>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130034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862E3-FD40-E791-FD30-CAE56F008B1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455AC2E-0E3A-DDA5-C81F-2CB9D0471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20284A6-6FB4-4761-443B-2589C7AA68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2680556-B61F-2F10-A652-A8B1C0D480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393AAD6-9F1E-5BD9-6A23-B4E32DB6B1F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B1E3887-0379-A373-A525-C6C9A219D4B7}"/>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8" name="Tijdelijke aanduiding voor voettekst 7">
            <a:extLst>
              <a:ext uri="{FF2B5EF4-FFF2-40B4-BE49-F238E27FC236}">
                <a16:creationId xmlns:a16="http://schemas.microsoft.com/office/drawing/2014/main" id="{B44E351E-9C28-1B03-4CC8-2D3D3352479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8190C8E-4486-5A05-4763-96CE480C0CB8}"/>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201051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D9DE0-91F2-D598-CB2D-3D2436C370B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EF1AD0C-062A-FF64-7867-BF659059882D}"/>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4" name="Tijdelijke aanduiding voor voettekst 3">
            <a:extLst>
              <a:ext uri="{FF2B5EF4-FFF2-40B4-BE49-F238E27FC236}">
                <a16:creationId xmlns:a16="http://schemas.microsoft.com/office/drawing/2014/main" id="{E7CA327E-03E0-1223-5E70-E56DA6C893B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D259502-AE0A-E831-F244-16227197C599}"/>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277037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6D5063D-4B6B-0EFD-E7BE-0E19C89EB244}"/>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3" name="Tijdelijke aanduiding voor voettekst 2">
            <a:extLst>
              <a:ext uri="{FF2B5EF4-FFF2-40B4-BE49-F238E27FC236}">
                <a16:creationId xmlns:a16="http://schemas.microsoft.com/office/drawing/2014/main" id="{C9C36921-D9D9-EA43-4DDA-8F2829CB073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029D09C-C5F5-56CC-FBFE-A4DB5A97140F}"/>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55287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8A778-F27F-5B40-5AD0-CF078729BE3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182B77A-55ED-8EA3-2B68-00A5C778D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51CD654-29A9-E3ED-2038-FE55526CA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BFFC28-BB03-724C-6CC4-1AF5162E1102}"/>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6" name="Tijdelijke aanduiding voor voettekst 5">
            <a:extLst>
              <a:ext uri="{FF2B5EF4-FFF2-40B4-BE49-F238E27FC236}">
                <a16:creationId xmlns:a16="http://schemas.microsoft.com/office/drawing/2014/main" id="{E27050EA-D92D-3C9A-B31D-C0C20256105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E4DEFD0-DC65-F9FF-C718-C5427921D980}"/>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397345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FB71C-FF57-E88C-EBCE-03461FC9905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3FD35A4-C444-B022-2E35-33C52C254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D3F43C0-E763-3A00-49F0-8BFE1A5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9E58585-984D-F959-99B5-8562C10A13E7}"/>
              </a:ext>
            </a:extLst>
          </p:cNvPr>
          <p:cNvSpPr>
            <a:spLocks noGrp="1"/>
          </p:cNvSpPr>
          <p:nvPr>
            <p:ph type="dt" sz="half" idx="10"/>
          </p:nvPr>
        </p:nvSpPr>
        <p:spPr/>
        <p:txBody>
          <a:bodyPr/>
          <a:lstStyle/>
          <a:p>
            <a:fld id="{497E690A-6E26-4325-A4C0-49DC37CDBF12}" type="datetimeFigureOut">
              <a:rPr lang="nl-NL" smtClean="0"/>
              <a:t>25-6-2022</a:t>
            </a:fld>
            <a:endParaRPr lang="nl-NL"/>
          </a:p>
        </p:txBody>
      </p:sp>
      <p:sp>
        <p:nvSpPr>
          <p:cNvPr id="6" name="Tijdelijke aanduiding voor voettekst 5">
            <a:extLst>
              <a:ext uri="{FF2B5EF4-FFF2-40B4-BE49-F238E27FC236}">
                <a16:creationId xmlns:a16="http://schemas.microsoft.com/office/drawing/2014/main" id="{F5F80285-6B53-EB71-1DE6-CF862077F9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7773BD-E56B-B64C-FDBD-4A581309A9A1}"/>
              </a:ext>
            </a:extLst>
          </p:cNvPr>
          <p:cNvSpPr>
            <a:spLocks noGrp="1"/>
          </p:cNvSpPr>
          <p:nvPr>
            <p:ph type="sldNum" sz="quarter" idx="12"/>
          </p:nvPr>
        </p:nvSpPr>
        <p:spPr/>
        <p:txBody>
          <a:bodyPr/>
          <a:lstStyle/>
          <a:p>
            <a:fld id="{9F46602B-A093-49A4-9FC3-BD40A4BCFE14}" type="slidenum">
              <a:rPr lang="nl-NL" smtClean="0"/>
              <a:t>‹nr.›</a:t>
            </a:fld>
            <a:endParaRPr lang="nl-NL"/>
          </a:p>
        </p:txBody>
      </p:sp>
    </p:spTree>
    <p:extLst>
      <p:ext uri="{BB962C8B-B14F-4D97-AF65-F5344CB8AC3E}">
        <p14:creationId xmlns:p14="http://schemas.microsoft.com/office/powerpoint/2010/main" val="349796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D795596-CECE-8ACC-87CE-7649E121A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A4492F7-D103-2F9C-87D5-D001ADA4F3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4C4367-E938-D49C-B3F6-B62FEA173D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E690A-6E26-4325-A4C0-49DC37CDBF12}" type="datetimeFigureOut">
              <a:rPr lang="nl-NL" smtClean="0"/>
              <a:t>25-6-2022</a:t>
            </a:fld>
            <a:endParaRPr lang="nl-NL"/>
          </a:p>
        </p:txBody>
      </p:sp>
      <p:sp>
        <p:nvSpPr>
          <p:cNvPr id="5" name="Tijdelijke aanduiding voor voettekst 4">
            <a:extLst>
              <a:ext uri="{FF2B5EF4-FFF2-40B4-BE49-F238E27FC236}">
                <a16:creationId xmlns:a16="http://schemas.microsoft.com/office/drawing/2014/main" id="{21CAABFE-6FEA-C2E1-6CB4-912F9887D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669FF4-3E6E-9418-D39B-8FEC8C8AE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6602B-A093-49A4-9FC3-BD40A4BCFE14}" type="slidenum">
              <a:rPr lang="nl-NL" smtClean="0"/>
              <a:t>‹nr.›</a:t>
            </a:fld>
            <a:endParaRPr lang="nl-NL"/>
          </a:p>
        </p:txBody>
      </p:sp>
    </p:spTree>
    <p:extLst>
      <p:ext uri="{BB962C8B-B14F-4D97-AF65-F5344CB8AC3E}">
        <p14:creationId xmlns:p14="http://schemas.microsoft.com/office/powerpoint/2010/main" val="2556468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secretaris@atvdeuithof.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Een close-up van groen gra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7" name="Titel 6">
            <a:extLst>
              <a:ext uri="{FF2B5EF4-FFF2-40B4-BE49-F238E27FC236}">
                <a16:creationId xmlns:a16="http://schemas.microsoft.com/office/drawing/2014/main" id="{CF45A9EB-00FC-4DE7-8041-09649EF9B9B6}"/>
              </a:ext>
            </a:extLst>
          </p:cNvPr>
          <p:cNvSpPr>
            <a:spLocks noGrp="1"/>
          </p:cNvSpPr>
          <p:nvPr>
            <p:ph type="title"/>
          </p:nvPr>
        </p:nvSpPr>
        <p:spPr>
          <a:xfrm>
            <a:off x="0" y="2442052"/>
            <a:ext cx="12192000" cy="1425257"/>
          </a:xfrm>
          <a:noFill/>
        </p:spPr>
        <p:txBody>
          <a:bodyPr rtlCol="0"/>
          <a:lstStyle/>
          <a:p>
            <a:pPr rtl="0"/>
            <a:r>
              <a:rPr lang="nl-NL" sz="4000" dirty="0">
                <a:solidFill>
                  <a:schemeClr val="bg1"/>
                </a:solidFill>
              </a:rPr>
              <a:t>Muurtjes stapelen</a:t>
            </a:r>
          </a:p>
        </p:txBody>
      </p:sp>
      <p:sp>
        <p:nvSpPr>
          <p:cNvPr id="14" name="Tijdelijke aanduiding voor tekst 13">
            <a:extLst>
              <a:ext uri="{FF2B5EF4-FFF2-40B4-BE49-F238E27FC236}">
                <a16:creationId xmlns:a16="http://schemas.microsoft.com/office/drawing/2014/main" id="{ECE1E739-E339-4FB6-A10E-22AB1A0D782B}"/>
              </a:ext>
            </a:extLst>
          </p:cNvPr>
          <p:cNvSpPr>
            <a:spLocks noGrp="1"/>
          </p:cNvSpPr>
          <p:nvPr>
            <p:ph type="body" sz="quarter" idx="12"/>
          </p:nvPr>
        </p:nvSpPr>
        <p:spPr>
          <a:xfrm>
            <a:off x="-6758" y="4962864"/>
            <a:ext cx="12192000" cy="1036320"/>
          </a:xfrm>
          <a:noFill/>
        </p:spPr>
        <p:txBody>
          <a:bodyPr rtlCol="0"/>
          <a:lstStyle/>
          <a:p>
            <a:pPr rtl="0"/>
            <a:r>
              <a:rPr lang="nl-NL" dirty="0"/>
              <a:t>ATV de Uithof </a:t>
            </a:r>
          </a:p>
          <a:p>
            <a:pPr rtl="0"/>
            <a:r>
              <a:rPr lang="nl-NL" dirty="0"/>
              <a:t>Gemaakt door Gea Stoop</a:t>
            </a:r>
          </a:p>
        </p:txBody>
      </p:sp>
      <p:sp>
        <p:nvSpPr>
          <p:cNvPr id="25" name="Rechthoek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3192779" y="2325925"/>
            <a:ext cx="5806440" cy="159654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9" name="Tekstvak 8">
            <a:extLst>
              <a:ext uri="{FF2B5EF4-FFF2-40B4-BE49-F238E27FC236}">
                <a16:creationId xmlns:a16="http://schemas.microsoft.com/office/drawing/2014/main" id="{73E68230-E1D2-2979-5C52-9986C7ABC87E}"/>
              </a:ext>
            </a:extLst>
          </p:cNvPr>
          <p:cNvSpPr txBox="1"/>
          <p:nvPr/>
        </p:nvSpPr>
        <p:spPr>
          <a:xfrm>
            <a:off x="5921746" y="34444"/>
            <a:ext cx="6154946" cy="1200329"/>
          </a:xfrm>
          <a:prstGeom prst="rect">
            <a:avLst/>
          </a:prstGeom>
          <a:noFill/>
        </p:spPr>
        <p:txBody>
          <a:bodyPr wrap="square">
            <a:spAutoFit/>
          </a:bodyPr>
          <a:lstStyle/>
          <a:p>
            <a:pPr algn="r"/>
            <a:r>
              <a:rPr lang="nl-NL" dirty="0">
                <a:solidFill>
                  <a:schemeClr val="bg1"/>
                </a:solidFill>
              </a:rPr>
              <a:t>Niks uit deze presentatie mag zonder toestemming gebruikt worden door andere verenigingen of geïnteresseerde. Toestemming kunt u aanvragen via </a:t>
            </a:r>
            <a:r>
              <a:rPr lang="nl-NL" dirty="0">
                <a:solidFill>
                  <a:schemeClr val="bg1"/>
                </a:solidFill>
                <a:hlinkClick r:id="rId4">
                  <a:extLst>
                    <a:ext uri="{A12FA001-AC4F-418D-AE19-62706E023703}">
                      <ahyp:hlinkClr xmlns:ahyp="http://schemas.microsoft.com/office/drawing/2018/hyperlinkcolor" val="tx"/>
                    </a:ext>
                  </a:extLst>
                </a:hlinkClick>
              </a:rPr>
              <a:t>secretaris@atvdeuithof.nl</a:t>
            </a:r>
            <a:r>
              <a:rPr lang="nl-NL" dirty="0">
                <a:solidFill>
                  <a:schemeClr val="bg1"/>
                </a:solidFill>
              </a:rPr>
              <a:t> </a:t>
            </a:r>
          </a:p>
        </p:txBody>
      </p:sp>
      <p:pic>
        <p:nvPicPr>
          <p:cNvPr id="4" name="Afbeelding 3">
            <a:extLst>
              <a:ext uri="{FF2B5EF4-FFF2-40B4-BE49-F238E27FC236}">
                <a16:creationId xmlns:a16="http://schemas.microsoft.com/office/drawing/2014/main" id="{07F1CC99-9BFC-FCBE-573D-10AC317C85C8}"/>
              </a:ext>
            </a:extLst>
          </p:cNvPr>
          <p:cNvPicPr>
            <a:picLocks noChangeAspect="1"/>
          </p:cNvPicPr>
          <p:nvPr/>
        </p:nvPicPr>
        <p:blipFill>
          <a:blip r:embed="rId5"/>
          <a:stretch>
            <a:fillRect/>
          </a:stretch>
        </p:blipFill>
        <p:spPr>
          <a:xfrm>
            <a:off x="-552835" y="3690003"/>
            <a:ext cx="4298449" cy="3582041"/>
          </a:xfrm>
          <a:prstGeom prst="rect">
            <a:avLst/>
          </a:prstGeom>
        </p:spPr>
      </p:pic>
      <p:pic>
        <p:nvPicPr>
          <p:cNvPr id="8" name="Afbeelding 7">
            <a:extLst>
              <a:ext uri="{FF2B5EF4-FFF2-40B4-BE49-F238E27FC236}">
                <a16:creationId xmlns:a16="http://schemas.microsoft.com/office/drawing/2014/main" id="{B72347DB-2E16-0E6A-97AF-4CAC63B6855F}"/>
              </a:ext>
            </a:extLst>
          </p:cNvPr>
          <p:cNvPicPr>
            <a:picLocks noChangeAspect="1"/>
          </p:cNvPicPr>
          <p:nvPr/>
        </p:nvPicPr>
        <p:blipFill>
          <a:blip r:embed="rId6"/>
          <a:stretch>
            <a:fillRect/>
          </a:stretch>
        </p:blipFill>
        <p:spPr>
          <a:xfrm>
            <a:off x="10385052" y="5267436"/>
            <a:ext cx="1691640" cy="1292668"/>
          </a:xfrm>
          <a:prstGeom prst="rect">
            <a:avLst/>
          </a:prstGeom>
        </p:spPr>
      </p:pic>
    </p:spTree>
    <p:extLst>
      <p:ext uri="{BB962C8B-B14F-4D97-AF65-F5344CB8AC3E}">
        <p14:creationId xmlns:p14="http://schemas.microsoft.com/office/powerpoint/2010/main" val="258327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7BA573F-86DB-46A2-BFF4-CE60F07F3DC0}"/>
              </a:ext>
            </a:extLst>
          </p:cNvPr>
          <p:cNvPicPr>
            <a:picLocks noChangeAspect="1"/>
          </p:cNvPicPr>
          <p:nvPr/>
        </p:nvPicPr>
        <p:blipFill>
          <a:blip r:embed="rId2" cstate="print"/>
          <a:srcRect/>
          <a:stretch>
            <a:fillRect/>
          </a:stretch>
        </p:blipFill>
        <p:spPr bwMode="auto">
          <a:xfrm>
            <a:off x="159895" y="500778"/>
            <a:ext cx="5936105" cy="5814879"/>
          </a:xfrm>
          <a:prstGeom prst="rect">
            <a:avLst/>
          </a:prstGeom>
          <a:noFill/>
          <a:ln w="9525">
            <a:noFill/>
            <a:miter lim="800000"/>
            <a:headEnd/>
            <a:tailEnd/>
          </a:ln>
        </p:spPr>
      </p:pic>
      <p:sp>
        <p:nvSpPr>
          <p:cNvPr id="3" name="Tijdelijke aanduiding voor inhoud 2">
            <a:extLst>
              <a:ext uri="{FF2B5EF4-FFF2-40B4-BE49-F238E27FC236}">
                <a16:creationId xmlns:a16="http://schemas.microsoft.com/office/drawing/2014/main" id="{D1EF206A-6156-4AE0-B03C-8F10EBE52D33}"/>
              </a:ext>
            </a:extLst>
          </p:cNvPr>
          <p:cNvSpPr>
            <a:spLocks noGrp="1"/>
          </p:cNvSpPr>
          <p:nvPr>
            <p:ph idx="1"/>
          </p:nvPr>
        </p:nvSpPr>
        <p:spPr>
          <a:xfrm>
            <a:off x="6096000" y="0"/>
            <a:ext cx="5936105" cy="6858000"/>
          </a:xfrm>
        </p:spPr>
        <p:txBody>
          <a:bodyPr>
            <a:normAutofit/>
          </a:bodyPr>
          <a:lstStyle/>
          <a:p>
            <a:pPr algn="l"/>
            <a:endParaRPr lang="nl-NL" b="0" i="0" dirty="0">
              <a:effectLst/>
              <a:latin typeface="Cambria" panose="02040503050406030204" pitchFamily="18" charset="0"/>
              <a:ea typeface="Cambria" panose="02040503050406030204" pitchFamily="18" charset="0"/>
            </a:endParaRPr>
          </a:p>
          <a:p>
            <a:pPr marL="0"/>
            <a:r>
              <a:rPr lang="nl-NL" dirty="0">
                <a:latin typeface="+mj-lt"/>
              </a:rPr>
              <a:t>De meest gekozen toepassing van stapelblokken in de tuin is het maken van verhoogde borders. Je krijgt op deze manier al een supermooi hoogteverschil in je tuin én het helpt je om een indeling te maken.</a:t>
            </a:r>
          </a:p>
          <a:p>
            <a:pPr marL="0"/>
            <a:r>
              <a:rPr lang="nl-NL" dirty="0">
                <a:latin typeface="+mj-lt"/>
              </a:rPr>
              <a:t> Dit geeft een mooie diepte-effect en je creëert er fraaie doorkijkjes mee. </a:t>
            </a:r>
          </a:p>
          <a:p>
            <a:endParaRPr lang="nl-NL" b="1" dirty="0">
              <a:solidFill>
                <a:srgbClr val="FFFF00"/>
              </a:solidFill>
            </a:endParaRPr>
          </a:p>
        </p:txBody>
      </p:sp>
      <p:pic>
        <p:nvPicPr>
          <p:cNvPr id="2" name="Afbeelding 1">
            <a:extLst>
              <a:ext uri="{FF2B5EF4-FFF2-40B4-BE49-F238E27FC236}">
                <a16:creationId xmlns:a16="http://schemas.microsoft.com/office/drawing/2014/main" id="{88175756-42AD-76B9-3A9A-1CD79637BE45}"/>
              </a:ext>
            </a:extLst>
          </p:cNvPr>
          <p:cNvPicPr>
            <a:picLocks noChangeAspect="1"/>
          </p:cNvPicPr>
          <p:nvPr/>
        </p:nvPicPr>
        <p:blipFill>
          <a:blip r:embed="rId3"/>
          <a:stretch>
            <a:fillRect/>
          </a:stretch>
        </p:blipFill>
        <p:spPr>
          <a:xfrm>
            <a:off x="11008880" y="5807820"/>
            <a:ext cx="1408298" cy="1176630"/>
          </a:xfrm>
          <a:prstGeom prst="rect">
            <a:avLst/>
          </a:prstGeom>
        </p:spPr>
      </p:pic>
    </p:spTree>
    <p:extLst>
      <p:ext uri="{BB962C8B-B14F-4D97-AF65-F5344CB8AC3E}">
        <p14:creationId xmlns:p14="http://schemas.microsoft.com/office/powerpoint/2010/main" val="291156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69BA78C-3EF6-41D9-83EB-5783FA5EA9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244" y="308180"/>
            <a:ext cx="6604319" cy="6387458"/>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7157544" y="472966"/>
            <a:ext cx="4414345" cy="4358116"/>
          </a:xfrm>
          <a:prstGeom prst="rect">
            <a:avLst/>
          </a:prstGeom>
        </p:spPr>
        <p:txBody>
          <a:bodyPr wrap="square">
            <a:spAutoFit/>
          </a:bodyPr>
          <a:lstStyle/>
          <a:p>
            <a:pPr indent="-228600" fontAlgn="base">
              <a:lnSpc>
                <a:spcPct val="90000"/>
              </a:lnSpc>
              <a:spcBef>
                <a:spcPts val="1000"/>
              </a:spcBef>
              <a:buFont typeface="Arial" panose="020B0604020202020204" pitchFamily="34" charset="0"/>
              <a:buChar char="•"/>
            </a:pPr>
            <a:r>
              <a:rPr lang="nl-NL" sz="2800" dirty="0">
                <a:latin typeface="+mj-lt"/>
              </a:rPr>
              <a:t>Breek of knip ze in stukken en stapel ze zo op dat de ruwe kant naar voren komt. Het lijkt net natuursteen en hoe ruwer je  de muur maakt (met holletjes) des te meer dieren vinden een schuilplaats in jouw tuin. Denk aan kikker, pad, salamander, insecten, </a:t>
            </a:r>
            <a:r>
              <a:rPr lang="nl-NL" sz="2800" dirty="0" err="1">
                <a:latin typeface="+mj-lt"/>
              </a:rPr>
              <a:t>enz</a:t>
            </a:r>
            <a:r>
              <a:rPr lang="nl-NL" sz="2800" dirty="0">
                <a:latin typeface="+mj-lt"/>
              </a:rPr>
              <a:t>, ze zullen je dankbaar zijn.</a:t>
            </a:r>
          </a:p>
        </p:txBody>
      </p:sp>
      <p:pic>
        <p:nvPicPr>
          <p:cNvPr id="3" name="Afbeelding 2">
            <a:extLst>
              <a:ext uri="{FF2B5EF4-FFF2-40B4-BE49-F238E27FC236}">
                <a16:creationId xmlns:a16="http://schemas.microsoft.com/office/drawing/2014/main" id="{72447353-C40C-4DA8-10C0-0CF6C40D1917}"/>
              </a:ext>
            </a:extLst>
          </p:cNvPr>
          <p:cNvPicPr>
            <a:picLocks noChangeAspect="1"/>
          </p:cNvPicPr>
          <p:nvPr/>
        </p:nvPicPr>
        <p:blipFill>
          <a:blip r:embed="rId3"/>
          <a:stretch>
            <a:fillRect/>
          </a:stretch>
        </p:blipFill>
        <p:spPr>
          <a:xfrm>
            <a:off x="10999549" y="5796719"/>
            <a:ext cx="1408298" cy="1176630"/>
          </a:xfrm>
          <a:prstGeom prst="rect">
            <a:avLst/>
          </a:prstGeom>
        </p:spPr>
      </p:pic>
    </p:spTree>
    <p:extLst>
      <p:ext uri="{BB962C8B-B14F-4D97-AF65-F5344CB8AC3E}">
        <p14:creationId xmlns:p14="http://schemas.microsoft.com/office/powerpoint/2010/main" val="314216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0411C1E-ABE9-448D-884A-F61161185B27}"/>
              </a:ext>
            </a:extLst>
          </p:cNvPr>
          <p:cNvSpPr>
            <a:spLocks noGrp="1"/>
          </p:cNvSpPr>
          <p:nvPr>
            <p:ph idx="1"/>
          </p:nvPr>
        </p:nvSpPr>
        <p:spPr>
          <a:xfrm>
            <a:off x="7756634" y="803564"/>
            <a:ext cx="3881184" cy="6054435"/>
          </a:xfrm>
        </p:spPr>
        <p:txBody>
          <a:bodyPr>
            <a:normAutofit/>
          </a:bodyPr>
          <a:lstStyle/>
          <a:p>
            <a:pPr marL="0" indent="0" algn="l" fontAlgn="base">
              <a:buNone/>
            </a:pPr>
            <a:endParaRPr lang="nl-NL" b="1" i="0" dirty="0">
              <a:solidFill>
                <a:srgbClr val="FFFF00"/>
              </a:solidFill>
              <a:effectLst/>
              <a:latin typeface="Cambria" panose="02040503050406030204" pitchFamily="18" charset="0"/>
            </a:endParaRPr>
          </a:p>
          <a:p>
            <a:pPr algn="l" fontAlgn="base"/>
            <a:r>
              <a:rPr lang="nl-NL" dirty="0">
                <a:latin typeface="+mj-lt"/>
              </a:rPr>
              <a:t>Doormidden gebroken 30 x 30 tegel afgewerkt met een zwarte betonband 20 x 100 cm. Door de tegel te breken wordt de grindkorrel in de beton zichtbaar en ontstaat een natuurlijk uitziende levendige muur.</a:t>
            </a:r>
          </a:p>
          <a:p>
            <a:pPr marL="0" indent="0">
              <a:buNone/>
            </a:pPr>
            <a:endParaRPr lang="nl-NL" dirty="0">
              <a:latin typeface="Cambria" panose="02040503050406030204" pitchFamily="18" charset="0"/>
            </a:endParaRPr>
          </a:p>
        </p:txBody>
      </p:sp>
      <p:pic>
        <p:nvPicPr>
          <p:cNvPr id="4" name="Afbeelding 3">
            <a:extLst>
              <a:ext uri="{FF2B5EF4-FFF2-40B4-BE49-F238E27FC236}">
                <a16:creationId xmlns:a16="http://schemas.microsoft.com/office/drawing/2014/main" id="{EC441446-CA7F-4394-A882-92E9F443B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26" y="782781"/>
            <a:ext cx="7485508" cy="5555885"/>
          </a:xfrm>
          <a:prstGeom prst="rect">
            <a:avLst/>
          </a:prstGeom>
        </p:spPr>
      </p:pic>
      <p:pic>
        <p:nvPicPr>
          <p:cNvPr id="2" name="Afbeelding 1">
            <a:extLst>
              <a:ext uri="{FF2B5EF4-FFF2-40B4-BE49-F238E27FC236}">
                <a16:creationId xmlns:a16="http://schemas.microsoft.com/office/drawing/2014/main" id="{D5784262-1ADB-3796-279B-4A1734DEBD9E}"/>
              </a:ext>
            </a:extLst>
          </p:cNvPr>
          <p:cNvPicPr>
            <a:picLocks noChangeAspect="1"/>
          </p:cNvPicPr>
          <p:nvPr/>
        </p:nvPicPr>
        <p:blipFill>
          <a:blip r:embed="rId3"/>
          <a:stretch>
            <a:fillRect/>
          </a:stretch>
        </p:blipFill>
        <p:spPr>
          <a:xfrm>
            <a:off x="10999549" y="5750351"/>
            <a:ext cx="1408298" cy="1176630"/>
          </a:xfrm>
          <a:prstGeom prst="rect">
            <a:avLst/>
          </a:prstGeom>
        </p:spPr>
      </p:pic>
    </p:spTree>
    <p:extLst>
      <p:ext uri="{BB962C8B-B14F-4D97-AF65-F5344CB8AC3E}">
        <p14:creationId xmlns:p14="http://schemas.microsoft.com/office/powerpoint/2010/main" val="305876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therearthliving">
            <a:extLst>
              <a:ext uri="{FF2B5EF4-FFF2-40B4-BE49-F238E27FC236}">
                <a16:creationId xmlns:a16="http://schemas.microsoft.com/office/drawing/2014/main" id="{F167DA79-A363-4B9D-A893-B30E189532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1763" y="623455"/>
            <a:ext cx="10648401" cy="596628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F8F67299-1FD8-BA5E-293C-BBF6D0912D76}"/>
              </a:ext>
            </a:extLst>
          </p:cNvPr>
          <p:cNvPicPr>
            <a:picLocks noChangeAspect="1"/>
          </p:cNvPicPr>
          <p:nvPr/>
        </p:nvPicPr>
        <p:blipFill>
          <a:blip r:embed="rId3"/>
          <a:stretch>
            <a:fillRect/>
          </a:stretch>
        </p:blipFill>
        <p:spPr>
          <a:xfrm>
            <a:off x="10996015" y="5681370"/>
            <a:ext cx="1408298" cy="1176630"/>
          </a:xfrm>
          <a:prstGeom prst="rect">
            <a:avLst/>
          </a:prstGeom>
        </p:spPr>
      </p:pic>
    </p:spTree>
    <p:extLst>
      <p:ext uri="{BB962C8B-B14F-4D97-AF65-F5344CB8AC3E}">
        <p14:creationId xmlns:p14="http://schemas.microsoft.com/office/powerpoint/2010/main" val="143793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09" y="154870"/>
            <a:ext cx="11035146" cy="6325879"/>
          </a:xfrm>
          <a:prstGeom prst="rect">
            <a:avLst/>
          </a:prstGeom>
        </p:spPr>
      </p:pic>
      <p:pic>
        <p:nvPicPr>
          <p:cNvPr id="2" name="Afbeelding 1">
            <a:extLst>
              <a:ext uri="{FF2B5EF4-FFF2-40B4-BE49-F238E27FC236}">
                <a16:creationId xmlns:a16="http://schemas.microsoft.com/office/drawing/2014/main" id="{F3724B8F-3127-E325-C3C6-F8FF3344C54C}"/>
              </a:ext>
            </a:extLst>
          </p:cNvPr>
          <p:cNvPicPr>
            <a:picLocks noChangeAspect="1"/>
          </p:cNvPicPr>
          <p:nvPr/>
        </p:nvPicPr>
        <p:blipFill>
          <a:blip r:embed="rId3"/>
          <a:stretch>
            <a:fillRect/>
          </a:stretch>
        </p:blipFill>
        <p:spPr>
          <a:xfrm>
            <a:off x="10892106" y="5681370"/>
            <a:ext cx="1408298" cy="1176630"/>
          </a:xfrm>
          <a:prstGeom prst="rect">
            <a:avLst/>
          </a:prstGeom>
        </p:spPr>
      </p:pic>
    </p:spTree>
    <p:extLst>
      <p:ext uri="{BB962C8B-B14F-4D97-AF65-F5344CB8AC3E}">
        <p14:creationId xmlns:p14="http://schemas.microsoft.com/office/powerpoint/2010/main" val="146588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392382" y="955964"/>
            <a:ext cx="9164782" cy="5255798"/>
          </a:xfrm>
          <a:prstGeom prst="rect">
            <a:avLst/>
          </a:prstGeom>
          <a:noFill/>
        </p:spPr>
        <p:txBody>
          <a:bodyPr wrap="square" rtlCol="0">
            <a:spAutoFit/>
          </a:bodyPr>
          <a:lstStyle/>
          <a:p>
            <a:pPr marL="228600" indent="-228600" fontAlgn="base">
              <a:lnSpc>
                <a:spcPct val="90000"/>
              </a:lnSpc>
              <a:spcBef>
                <a:spcPts val="1000"/>
              </a:spcBef>
              <a:buFont typeface="Arial" panose="020B0604020202020204" pitchFamily="34" charset="0"/>
              <a:buChar char="•"/>
            </a:pPr>
            <a:r>
              <a:rPr lang="nl-NL" sz="2800" dirty="0">
                <a:latin typeface="+mj-lt"/>
              </a:rPr>
              <a:t>Nu komt het laatste !</a:t>
            </a:r>
          </a:p>
          <a:p>
            <a:pPr marL="228600" indent="-228600" fontAlgn="base">
              <a:lnSpc>
                <a:spcPct val="90000"/>
              </a:lnSpc>
              <a:spcBef>
                <a:spcPts val="1000"/>
              </a:spcBef>
              <a:buFont typeface="Arial" panose="020B0604020202020204" pitchFamily="34" charset="0"/>
              <a:buChar char="•"/>
            </a:pPr>
            <a:r>
              <a:rPr lang="nl-NL" sz="2800" dirty="0">
                <a:latin typeface="+mj-lt"/>
              </a:rPr>
              <a:t>Een nieuw project in 2022 waar we uit elke groep, een vaste groep mensen voor nodig hebben. 2/3 per groep.</a:t>
            </a:r>
          </a:p>
          <a:p>
            <a:pPr fontAlgn="base">
              <a:lnSpc>
                <a:spcPct val="90000"/>
              </a:lnSpc>
              <a:spcBef>
                <a:spcPts val="1000"/>
              </a:spcBef>
            </a:pPr>
            <a:endParaRPr lang="nl-NL" sz="2800" dirty="0">
              <a:latin typeface="+mj-lt"/>
            </a:endParaRPr>
          </a:p>
          <a:p>
            <a:pPr marL="228600" indent="-228600" fontAlgn="base">
              <a:lnSpc>
                <a:spcPct val="90000"/>
              </a:lnSpc>
              <a:spcBef>
                <a:spcPts val="1000"/>
              </a:spcBef>
              <a:buFont typeface="Arial" panose="020B0604020202020204" pitchFamily="34" charset="0"/>
              <a:buChar char="•"/>
            </a:pPr>
            <a:r>
              <a:rPr lang="nl-NL" sz="2800" dirty="0">
                <a:latin typeface="+mj-lt"/>
              </a:rPr>
              <a:t>Volgens het uitgezette plan</a:t>
            </a:r>
          </a:p>
          <a:p>
            <a:pPr fontAlgn="base">
              <a:lnSpc>
                <a:spcPct val="90000"/>
              </a:lnSpc>
              <a:spcBef>
                <a:spcPts val="1000"/>
              </a:spcBef>
            </a:pPr>
            <a:endParaRPr lang="nl-NL" sz="2800" dirty="0">
              <a:latin typeface="+mj-lt"/>
            </a:endParaRPr>
          </a:p>
          <a:p>
            <a:pPr marL="228600" indent="-228600" fontAlgn="base">
              <a:lnSpc>
                <a:spcPct val="90000"/>
              </a:lnSpc>
              <a:spcBef>
                <a:spcPts val="1000"/>
              </a:spcBef>
              <a:buFont typeface="Arial" panose="020B0604020202020204" pitchFamily="34" charset="0"/>
              <a:buChar char="•"/>
            </a:pPr>
            <a:r>
              <a:rPr lang="nl-NL" sz="2800" dirty="0">
                <a:latin typeface="+mj-lt"/>
              </a:rPr>
              <a:t>Dit om te voorkomen dat de ene groep afbreekt wat de ander groep heeft gedaan.</a:t>
            </a:r>
          </a:p>
          <a:p>
            <a:pPr marL="228600" indent="-228600" fontAlgn="base">
              <a:lnSpc>
                <a:spcPct val="90000"/>
              </a:lnSpc>
              <a:spcBef>
                <a:spcPts val="1000"/>
              </a:spcBef>
              <a:buFont typeface="Arial" panose="020B0604020202020204" pitchFamily="34" charset="0"/>
              <a:buChar char="•"/>
            </a:pPr>
            <a:endParaRPr lang="nl-NL" sz="2800" dirty="0">
              <a:latin typeface="+mj-lt"/>
            </a:endParaRPr>
          </a:p>
          <a:p>
            <a:pPr marL="228600" indent="-228600" fontAlgn="base">
              <a:lnSpc>
                <a:spcPct val="90000"/>
              </a:lnSpc>
              <a:spcBef>
                <a:spcPts val="1000"/>
              </a:spcBef>
              <a:buFont typeface="Arial" panose="020B0604020202020204" pitchFamily="34" charset="0"/>
              <a:buChar char="•"/>
            </a:pPr>
            <a:r>
              <a:rPr lang="nl-NL" sz="2800" dirty="0">
                <a:latin typeface="+mj-lt"/>
              </a:rPr>
              <a:t>Wie vind het leuk om hier aan te werken!!! Meld je aan bij de TBC</a:t>
            </a:r>
          </a:p>
        </p:txBody>
      </p:sp>
      <p:pic>
        <p:nvPicPr>
          <p:cNvPr id="3" name="Afbeelding 2">
            <a:extLst>
              <a:ext uri="{FF2B5EF4-FFF2-40B4-BE49-F238E27FC236}">
                <a16:creationId xmlns:a16="http://schemas.microsoft.com/office/drawing/2014/main" id="{AA0BB61B-35AB-5669-7549-1C5D0A6CC84D}"/>
              </a:ext>
            </a:extLst>
          </p:cNvPr>
          <p:cNvPicPr>
            <a:picLocks noChangeAspect="1"/>
          </p:cNvPicPr>
          <p:nvPr/>
        </p:nvPicPr>
        <p:blipFill>
          <a:blip r:embed="rId2"/>
          <a:stretch>
            <a:fillRect/>
          </a:stretch>
        </p:blipFill>
        <p:spPr>
          <a:xfrm>
            <a:off x="10887581" y="5681370"/>
            <a:ext cx="1408298" cy="1176630"/>
          </a:xfrm>
          <a:prstGeom prst="rect">
            <a:avLst/>
          </a:prstGeom>
        </p:spPr>
      </p:pic>
    </p:spTree>
    <p:extLst>
      <p:ext uri="{BB962C8B-B14F-4D97-AF65-F5344CB8AC3E}">
        <p14:creationId xmlns:p14="http://schemas.microsoft.com/office/powerpoint/2010/main" val="7565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774873" y="893618"/>
            <a:ext cx="4094018" cy="4832092"/>
          </a:xfrm>
          <a:prstGeom prst="rect">
            <a:avLst/>
          </a:prstGeom>
          <a:noFill/>
        </p:spPr>
        <p:txBody>
          <a:bodyPr wrap="square" rtlCol="0">
            <a:spAutoFit/>
          </a:bodyPr>
          <a:lstStyle/>
          <a:p>
            <a:r>
              <a:rPr lang="nl-NL" sz="2800" dirty="0">
                <a:latin typeface="+mj-lt"/>
              </a:rPr>
              <a:t>Verleden jaar waren we al begonnen met de plek schoon te maken. Dit jaar gaan we stapelen. Er zijn inmiddels al diverse stenen verzameld.</a:t>
            </a:r>
          </a:p>
          <a:p>
            <a:endParaRPr lang="nl-NL" sz="2800" dirty="0">
              <a:latin typeface="+mj-lt"/>
            </a:endParaRPr>
          </a:p>
          <a:p>
            <a:r>
              <a:rPr lang="nl-NL" sz="2800" dirty="0">
                <a:latin typeface="+mj-lt"/>
              </a:rPr>
              <a:t>Denk u nu niet dan kan ik mijn stenen ook wel even kwijt. Nou nee!</a:t>
            </a:r>
          </a:p>
          <a:p>
            <a:endParaRPr lang="nl-NL" sz="2800" dirty="0">
              <a:latin typeface="Cambria" panose="02040503050406030204" pitchFamily="18" charset="0"/>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174" y="415636"/>
            <a:ext cx="5677899" cy="6000785"/>
          </a:xfrm>
          <a:prstGeom prst="rect">
            <a:avLst/>
          </a:prstGeom>
        </p:spPr>
      </p:pic>
      <p:pic>
        <p:nvPicPr>
          <p:cNvPr id="4" name="Afbeelding 3">
            <a:extLst>
              <a:ext uri="{FF2B5EF4-FFF2-40B4-BE49-F238E27FC236}">
                <a16:creationId xmlns:a16="http://schemas.microsoft.com/office/drawing/2014/main" id="{05E8A332-6E72-5914-0F11-F5A755D6839A}"/>
              </a:ext>
            </a:extLst>
          </p:cNvPr>
          <p:cNvPicPr>
            <a:picLocks noChangeAspect="1"/>
          </p:cNvPicPr>
          <p:nvPr/>
        </p:nvPicPr>
        <p:blipFill>
          <a:blip r:embed="rId3"/>
          <a:stretch>
            <a:fillRect/>
          </a:stretch>
        </p:blipFill>
        <p:spPr>
          <a:xfrm>
            <a:off x="10973411" y="5830474"/>
            <a:ext cx="1405076" cy="1171893"/>
          </a:xfrm>
          <a:prstGeom prst="rect">
            <a:avLst/>
          </a:prstGeom>
        </p:spPr>
      </p:pic>
    </p:spTree>
    <p:extLst>
      <p:ext uri="{BB962C8B-B14F-4D97-AF65-F5344CB8AC3E}">
        <p14:creationId xmlns:p14="http://schemas.microsoft.com/office/powerpoint/2010/main" val="388994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24428DD-C623-4909-A1C7-BD257AD50532}"/>
              </a:ext>
            </a:extLst>
          </p:cNvPr>
          <p:cNvSpPr>
            <a:spLocks noGrp="1"/>
          </p:cNvSpPr>
          <p:nvPr>
            <p:ph idx="1"/>
          </p:nvPr>
        </p:nvSpPr>
        <p:spPr>
          <a:xfrm>
            <a:off x="727362" y="1329117"/>
            <a:ext cx="10626436" cy="4909272"/>
          </a:xfrm>
        </p:spPr>
        <p:txBody>
          <a:bodyPr>
            <a:normAutofit/>
          </a:bodyPr>
          <a:lstStyle/>
          <a:p>
            <a:pPr marL="0" marR="0" indent="0" algn="l" fontAlgn="base">
              <a:spcBef>
                <a:spcPts val="0"/>
              </a:spcBef>
              <a:spcAft>
                <a:spcPts val="0"/>
              </a:spcAft>
              <a:buNone/>
            </a:pPr>
            <a:endParaRPr lang="nl-NL" dirty="0">
              <a:latin typeface="Cambria" panose="02040503050406030204" pitchFamily="18" charset="0"/>
            </a:endParaRPr>
          </a:p>
          <a:p>
            <a:pPr marL="0" indent="0">
              <a:buNone/>
            </a:pPr>
            <a:endParaRPr lang="nl-NL" dirty="0"/>
          </a:p>
        </p:txBody>
      </p:sp>
      <p:sp>
        <p:nvSpPr>
          <p:cNvPr id="5" name="Rechthoek 4"/>
          <p:cNvSpPr/>
          <p:nvPr/>
        </p:nvSpPr>
        <p:spPr>
          <a:xfrm>
            <a:off x="1103586" y="662152"/>
            <a:ext cx="8828690" cy="3970318"/>
          </a:xfrm>
          <a:prstGeom prst="rect">
            <a:avLst/>
          </a:prstGeom>
        </p:spPr>
        <p:txBody>
          <a:bodyPr wrap="square">
            <a:spAutoFit/>
          </a:bodyPr>
          <a:lstStyle/>
          <a:p>
            <a:r>
              <a:rPr lang="nl-NL" sz="2800" dirty="0">
                <a:latin typeface="+mj-lt"/>
              </a:rPr>
              <a:t>In het stapelen zit een makkelijke methode, maar  zo simpel  is het niet.</a:t>
            </a:r>
          </a:p>
          <a:p>
            <a:endParaRPr lang="nl-NL" sz="2800" dirty="0">
              <a:latin typeface="+mj-lt"/>
            </a:endParaRPr>
          </a:p>
          <a:p>
            <a:r>
              <a:rPr lang="nl-NL" sz="2800" dirty="0">
                <a:latin typeface="+mj-lt"/>
              </a:rPr>
              <a:t>Het oog en creativiteit is het belangrijkste</a:t>
            </a:r>
          </a:p>
          <a:p>
            <a:endParaRPr lang="nl-NL" sz="2800" dirty="0">
              <a:latin typeface="+mj-lt"/>
            </a:endParaRPr>
          </a:p>
          <a:p>
            <a:r>
              <a:rPr lang="nl-NL" sz="2800" dirty="0">
                <a:latin typeface="+mj-lt"/>
              </a:rPr>
              <a:t>Je begint met een bodem van 15 tot 20 cm onder het maaiveld en maakt u de muur hoger dan 40 cm, lijm of metsel de stenen dan op elkaar. Zeker als er grond achter komt zal de gronddruk anders de muur omduwen</a:t>
            </a:r>
          </a:p>
        </p:txBody>
      </p:sp>
      <p:pic>
        <p:nvPicPr>
          <p:cNvPr id="2" name="Afbeelding 1">
            <a:extLst>
              <a:ext uri="{FF2B5EF4-FFF2-40B4-BE49-F238E27FC236}">
                <a16:creationId xmlns:a16="http://schemas.microsoft.com/office/drawing/2014/main" id="{17206CA8-3F18-ED57-4D10-B93E599D237E}"/>
              </a:ext>
            </a:extLst>
          </p:cNvPr>
          <p:cNvPicPr>
            <a:picLocks noChangeAspect="1"/>
          </p:cNvPicPr>
          <p:nvPr/>
        </p:nvPicPr>
        <p:blipFill>
          <a:blip r:embed="rId2"/>
          <a:stretch>
            <a:fillRect/>
          </a:stretch>
        </p:blipFill>
        <p:spPr>
          <a:xfrm>
            <a:off x="10934235" y="5728724"/>
            <a:ext cx="1408298" cy="1176630"/>
          </a:xfrm>
          <a:prstGeom prst="rect">
            <a:avLst/>
          </a:prstGeom>
        </p:spPr>
      </p:pic>
    </p:spTree>
    <p:extLst>
      <p:ext uri="{BB962C8B-B14F-4D97-AF65-F5344CB8AC3E}">
        <p14:creationId xmlns:p14="http://schemas.microsoft.com/office/powerpoint/2010/main" val="205603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964382" y="252248"/>
            <a:ext cx="6227618" cy="6277136"/>
          </a:xfrm>
        </p:spPr>
        <p:txBody>
          <a:bodyPr>
            <a:normAutofit lnSpcReduction="10000"/>
          </a:bodyPr>
          <a:lstStyle/>
          <a:p>
            <a:pPr marL="0" indent="0" fontAlgn="base">
              <a:spcBef>
                <a:spcPts val="0"/>
              </a:spcBef>
              <a:buNone/>
            </a:pPr>
            <a:endParaRPr lang="nl-NL" dirty="0">
              <a:latin typeface="+mj-lt"/>
            </a:endParaRPr>
          </a:p>
          <a:p>
            <a:pPr marL="0" indent="0" fontAlgn="base">
              <a:spcBef>
                <a:spcPts val="0"/>
              </a:spcBef>
              <a:buNone/>
            </a:pPr>
            <a:r>
              <a:rPr lang="nl-NL" dirty="0">
                <a:latin typeface="+mj-lt"/>
              </a:rPr>
              <a:t>Als we willen beginnen met stapelen is een stevig begin noodzakelijk. Het is verstandig om de eerste laag tegels/ anders van hele stenen te maken. Zo heeft de muur meer draagkracht en als u deze laag netjes horizontaal legt is het stapelen een fluitje van een cent</a:t>
            </a:r>
          </a:p>
          <a:p>
            <a:pPr marL="0" indent="0" fontAlgn="base">
              <a:spcBef>
                <a:spcPts val="0"/>
              </a:spcBef>
              <a:buNone/>
            </a:pPr>
            <a:endParaRPr lang="nl-NL" dirty="0">
              <a:latin typeface="+mj-lt"/>
            </a:endParaRPr>
          </a:p>
          <a:p>
            <a:pPr marL="0"/>
            <a:r>
              <a:rPr lang="nl-NL" dirty="0">
                <a:latin typeface="+mj-lt"/>
              </a:rPr>
              <a:t>Het stapelen van muurtjes is niet ingewikkeld, alleen een beetje inzicht en plezier ermee hebben.</a:t>
            </a:r>
          </a:p>
          <a:p>
            <a:pPr marL="0"/>
            <a:r>
              <a:rPr lang="nl-NL" dirty="0">
                <a:latin typeface="+mj-lt"/>
              </a:rPr>
              <a:t>Elke steen of broksteen kan gebruikte worden.</a:t>
            </a:r>
          </a:p>
          <a:p>
            <a:pPr marL="0"/>
            <a:r>
              <a:rPr lang="nl-NL" dirty="0">
                <a:latin typeface="+mj-lt"/>
              </a:rPr>
              <a:t>Moet je kunnen metselen, of heb je nieuwe stenen nodig?  Nee</a:t>
            </a:r>
          </a:p>
          <a:p>
            <a:pPr marL="0" indent="0" fontAlgn="base">
              <a:spcBef>
                <a:spcPts val="0"/>
              </a:spcBef>
              <a:buNone/>
            </a:pPr>
            <a:endParaRPr lang="nl-NL" b="1" dirty="0">
              <a:solidFill>
                <a:srgbClr val="FFFF00"/>
              </a:solidFill>
              <a:latin typeface="Cambria" panose="02040503050406030204" pitchFamily="18" charset="0"/>
            </a:endParaRPr>
          </a:p>
          <a:p>
            <a:pPr marL="0" indent="0" fontAlgn="base">
              <a:spcBef>
                <a:spcPts val="0"/>
              </a:spcBef>
              <a:buNone/>
            </a:pPr>
            <a:endParaRPr lang="nl-NL" b="1" dirty="0">
              <a:solidFill>
                <a:srgbClr val="FFFF00"/>
              </a:solidFill>
              <a:latin typeface="Cambria" panose="02040503050406030204" pitchFamily="18" charset="0"/>
            </a:endParaRPr>
          </a:p>
          <a:p>
            <a:pPr marL="0" indent="0" fontAlgn="base">
              <a:spcBef>
                <a:spcPts val="0"/>
              </a:spcBef>
              <a:buNone/>
            </a:pPr>
            <a:endParaRPr lang="nl-NL" b="1" dirty="0">
              <a:solidFill>
                <a:srgbClr val="FFFF00"/>
              </a:solidFill>
              <a:latin typeface="Cambria" panose="02040503050406030204" pitchFamily="18" charset="0"/>
            </a:endParaRPr>
          </a:p>
          <a:p>
            <a:pPr marL="0" fontAlgn="base">
              <a:spcBef>
                <a:spcPts val="0"/>
              </a:spcBef>
            </a:pPr>
            <a:endParaRPr lang="nl-NL" b="1" dirty="0">
              <a:solidFill>
                <a:srgbClr val="FFFF00"/>
              </a:solidFill>
              <a:latin typeface="Cambria" panose="02040503050406030204" pitchFamily="18" charset="0"/>
            </a:endParaRPr>
          </a:p>
        </p:txBody>
      </p:sp>
      <p:pic>
        <p:nvPicPr>
          <p:cNvPr id="5" name="Picture 10" descr="Gestapelde Natuurstenen Muren maken met vlakke Flagstones! F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3498"/>
            <a:ext cx="5964381" cy="6281529"/>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D6E4D78B-ADAC-287B-A53C-9137FAA1C61B}"/>
              </a:ext>
            </a:extLst>
          </p:cNvPr>
          <p:cNvPicPr>
            <a:picLocks noChangeAspect="1"/>
          </p:cNvPicPr>
          <p:nvPr/>
        </p:nvPicPr>
        <p:blipFill>
          <a:blip r:embed="rId3"/>
          <a:stretch>
            <a:fillRect/>
          </a:stretch>
        </p:blipFill>
        <p:spPr>
          <a:xfrm>
            <a:off x="10915573" y="5742019"/>
            <a:ext cx="1408298" cy="1176630"/>
          </a:xfrm>
          <a:prstGeom prst="rect">
            <a:avLst/>
          </a:prstGeom>
        </p:spPr>
      </p:pic>
    </p:spTree>
    <p:extLst>
      <p:ext uri="{BB962C8B-B14F-4D97-AF65-F5344CB8AC3E}">
        <p14:creationId xmlns:p14="http://schemas.microsoft.com/office/powerpoint/2010/main" val="10946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B91F1BE-E34C-4507-9474-49BA53FD194C}"/>
              </a:ext>
            </a:extLst>
          </p:cNvPr>
          <p:cNvSpPr>
            <a:spLocks noGrp="1"/>
          </p:cNvSpPr>
          <p:nvPr>
            <p:ph idx="1"/>
          </p:nvPr>
        </p:nvSpPr>
        <p:spPr>
          <a:xfrm>
            <a:off x="5770179" y="526473"/>
            <a:ext cx="5707118" cy="5338299"/>
          </a:xfrm>
        </p:spPr>
        <p:txBody>
          <a:bodyPr>
            <a:noAutofit/>
          </a:bodyPr>
          <a:lstStyle/>
          <a:p>
            <a:pPr marL="0"/>
            <a:r>
              <a:rPr lang="nl-NL" dirty="0">
                <a:latin typeface="+mj-lt"/>
              </a:rPr>
              <a:t>Waarom bouwen we muurtjes op de tuin?</a:t>
            </a:r>
          </a:p>
          <a:p>
            <a:pPr marL="0"/>
            <a:endParaRPr lang="nl-NL" dirty="0">
              <a:latin typeface="+mj-lt"/>
            </a:endParaRPr>
          </a:p>
          <a:p>
            <a:pPr marL="0"/>
            <a:r>
              <a:rPr lang="nl-NL" dirty="0">
                <a:latin typeface="+mj-lt"/>
              </a:rPr>
              <a:t>In de muurtjes leven de enge beestjes, maar helaas zijn ze wel nuttig.</a:t>
            </a:r>
          </a:p>
          <a:p>
            <a:pPr marL="0"/>
            <a:r>
              <a:rPr lang="nl-NL" dirty="0">
                <a:latin typeface="+mj-lt"/>
              </a:rPr>
              <a:t>Ze eten luis, ruimen de rommel op, zorgen voor voortplanting van diverse planten soorten. En zijn ook nog mooi in zijn soort.</a:t>
            </a:r>
          </a:p>
          <a:p>
            <a:pPr marL="0"/>
            <a:r>
              <a:rPr lang="nl-NL" dirty="0">
                <a:latin typeface="+mj-lt"/>
              </a:rPr>
              <a:t>Kortom insecten zijn nodig!</a:t>
            </a:r>
          </a:p>
        </p:txBody>
      </p:sp>
      <p:pic>
        <p:nvPicPr>
          <p:cNvPr id="4" name="Afbeelding 3">
            <a:extLst>
              <a:ext uri="{FF2B5EF4-FFF2-40B4-BE49-F238E27FC236}">
                <a16:creationId xmlns:a16="http://schemas.microsoft.com/office/drawing/2014/main" id="{930B2C05-D5F6-499E-9B6D-C6166C5A07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9903" y="505691"/>
            <a:ext cx="4445876" cy="5338299"/>
          </a:xfrm>
          <a:prstGeom prst="rect">
            <a:avLst/>
          </a:prstGeom>
        </p:spPr>
      </p:pic>
      <p:pic>
        <p:nvPicPr>
          <p:cNvPr id="2" name="Afbeelding 1">
            <a:extLst>
              <a:ext uri="{FF2B5EF4-FFF2-40B4-BE49-F238E27FC236}">
                <a16:creationId xmlns:a16="http://schemas.microsoft.com/office/drawing/2014/main" id="{03D7DD00-CE29-C51F-EA16-E604E3EA2911}"/>
              </a:ext>
            </a:extLst>
          </p:cNvPr>
          <p:cNvPicPr>
            <a:picLocks noChangeAspect="1"/>
          </p:cNvPicPr>
          <p:nvPr/>
        </p:nvPicPr>
        <p:blipFill>
          <a:blip r:embed="rId3"/>
          <a:stretch>
            <a:fillRect/>
          </a:stretch>
        </p:blipFill>
        <p:spPr>
          <a:xfrm>
            <a:off x="10983399" y="5743212"/>
            <a:ext cx="1408298" cy="1176630"/>
          </a:xfrm>
          <a:prstGeom prst="rect">
            <a:avLst/>
          </a:prstGeom>
        </p:spPr>
      </p:pic>
    </p:spTree>
    <p:extLst>
      <p:ext uri="{BB962C8B-B14F-4D97-AF65-F5344CB8AC3E}">
        <p14:creationId xmlns:p14="http://schemas.microsoft.com/office/powerpoint/2010/main" val="307678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tstandkoming stapelmuur op terrein in beeld. | I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9" y="682344"/>
            <a:ext cx="6495393" cy="570399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7031421" y="252248"/>
            <a:ext cx="4698123" cy="6605752"/>
          </a:xfrm>
        </p:spPr>
        <p:txBody>
          <a:bodyPr>
            <a:normAutofit/>
          </a:bodyPr>
          <a:lstStyle/>
          <a:p>
            <a:pPr marL="0"/>
            <a:r>
              <a:rPr lang="nl-NL" dirty="0">
                <a:latin typeface="+mj-lt"/>
              </a:rPr>
              <a:t>DE fundering moet ongeveer 10 centimeter onder de naastgelegen bestrating ligt. Je kunt voor de fundering ook (oude) tegels gebruiken, maar opsluitbanden zijn vanwege hun afmetingen (smal en lang) het meest geschikt. Met opsluitbanden verdeel je het gewicht beter dan met tegels van bijvoorbeeld 60x40 centimeter.</a:t>
            </a:r>
          </a:p>
          <a:p>
            <a:endParaRPr lang="nl-NL" b="1" dirty="0">
              <a:solidFill>
                <a:srgbClr val="FFFF00"/>
              </a:solidFill>
              <a:latin typeface="Cambria" panose="02040503050406030204" pitchFamily="18" charset="0"/>
            </a:endParaRPr>
          </a:p>
          <a:p>
            <a:endParaRPr lang="nl-NL" b="1" dirty="0">
              <a:solidFill>
                <a:srgbClr val="FFFF00"/>
              </a:solidFill>
              <a:latin typeface="Cambria" panose="02040503050406030204" pitchFamily="18" charset="0"/>
            </a:endParaRPr>
          </a:p>
        </p:txBody>
      </p:sp>
      <p:pic>
        <p:nvPicPr>
          <p:cNvPr id="2" name="Afbeelding 1">
            <a:extLst>
              <a:ext uri="{FF2B5EF4-FFF2-40B4-BE49-F238E27FC236}">
                <a16:creationId xmlns:a16="http://schemas.microsoft.com/office/drawing/2014/main" id="{CD58CE68-8344-ED2B-E02C-5BA2E6625E78}"/>
              </a:ext>
            </a:extLst>
          </p:cNvPr>
          <p:cNvPicPr>
            <a:picLocks noChangeAspect="1"/>
          </p:cNvPicPr>
          <p:nvPr/>
        </p:nvPicPr>
        <p:blipFill>
          <a:blip r:embed="rId3"/>
          <a:stretch>
            <a:fillRect/>
          </a:stretch>
        </p:blipFill>
        <p:spPr>
          <a:xfrm>
            <a:off x="11025395" y="5798025"/>
            <a:ext cx="1408298" cy="1176630"/>
          </a:xfrm>
          <a:prstGeom prst="rect">
            <a:avLst/>
          </a:prstGeom>
        </p:spPr>
      </p:pic>
    </p:spTree>
    <p:extLst>
      <p:ext uri="{BB962C8B-B14F-4D97-AF65-F5344CB8AC3E}">
        <p14:creationId xmlns:p14="http://schemas.microsoft.com/office/powerpoint/2010/main" val="20769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567448" y="315311"/>
            <a:ext cx="4624552" cy="5262979"/>
          </a:xfrm>
          <a:prstGeom prst="rect">
            <a:avLst/>
          </a:prstGeom>
        </p:spPr>
        <p:txBody>
          <a:bodyPr wrap="square">
            <a:spAutoFit/>
          </a:bodyPr>
          <a:lstStyle/>
          <a:p>
            <a:r>
              <a:rPr lang="nl-NL" sz="2800" dirty="0">
                <a:latin typeface="+mj-lt"/>
              </a:rPr>
              <a:t>Een border van stapelblokken creëert namelijk veel gewicht. Het plaatsen van de fundering kunt u doen met, maar</a:t>
            </a:r>
          </a:p>
          <a:p>
            <a:r>
              <a:rPr lang="nl-NL" sz="2800" dirty="0">
                <a:latin typeface="+mj-lt"/>
              </a:rPr>
              <a:t>ook zonder </a:t>
            </a:r>
            <a:r>
              <a:rPr lang="nl-NL" sz="2800" dirty="0" err="1">
                <a:latin typeface="+mj-lt"/>
              </a:rPr>
              <a:t>snelcement</a:t>
            </a:r>
            <a:r>
              <a:rPr lang="nl-NL" sz="2800" dirty="0">
                <a:latin typeface="+mj-lt"/>
              </a:rPr>
              <a:t>. </a:t>
            </a:r>
          </a:p>
          <a:p>
            <a:endParaRPr lang="nl-NL" sz="2800" dirty="0">
              <a:latin typeface="+mj-lt"/>
            </a:endParaRPr>
          </a:p>
          <a:p>
            <a:r>
              <a:rPr lang="nl-NL" sz="2800" dirty="0">
                <a:latin typeface="+mj-lt"/>
              </a:rPr>
              <a:t>Wij hanteren de volgende regel: bij een border tot en met 45 cm hoogte is enkel een opsluitband als fundering genoeg.</a:t>
            </a:r>
          </a:p>
        </p:txBody>
      </p:sp>
      <p:pic>
        <p:nvPicPr>
          <p:cNvPr id="5" name="Picture 2" descr="MOS-inspiratiekit - Provincie Antwerpen | Tuin ideeën, Tuin, Rotstuinontwe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 y="315311"/>
            <a:ext cx="7401193" cy="5929071"/>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993105C1-CE5A-5AF6-33E6-9A103C017B77}"/>
              </a:ext>
            </a:extLst>
          </p:cNvPr>
          <p:cNvPicPr>
            <a:picLocks noChangeAspect="1"/>
          </p:cNvPicPr>
          <p:nvPr/>
        </p:nvPicPr>
        <p:blipFill>
          <a:blip r:embed="rId3"/>
          <a:stretch>
            <a:fillRect/>
          </a:stretch>
        </p:blipFill>
        <p:spPr>
          <a:xfrm>
            <a:off x="10962226" y="5761167"/>
            <a:ext cx="1408298" cy="1176630"/>
          </a:xfrm>
          <a:prstGeom prst="rect">
            <a:avLst/>
          </a:prstGeom>
        </p:spPr>
      </p:pic>
    </p:spTree>
    <p:extLst>
      <p:ext uri="{BB962C8B-B14F-4D97-AF65-F5344CB8AC3E}">
        <p14:creationId xmlns:p14="http://schemas.microsoft.com/office/powerpoint/2010/main" val="11382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10D3724-41DF-433F-B19C-E48FDC77725D}"/>
              </a:ext>
            </a:extLst>
          </p:cNvPr>
          <p:cNvSpPr>
            <a:spLocks noGrp="1"/>
          </p:cNvSpPr>
          <p:nvPr>
            <p:ph idx="1"/>
          </p:nvPr>
        </p:nvSpPr>
        <p:spPr>
          <a:xfrm>
            <a:off x="838200" y="983673"/>
            <a:ext cx="10515600" cy="5193290"/>
          </a:xfrm>
        </p:spPr>
        <p:txBody>
          <a:bodyPr>
            <a:normAutofit/>
          </a:bodyPr>
          <a:lstStyle/>
          <a:p>
            <a:pPr marL="0"/>
            <a:r>
              <a:rPr lang="nl-NL" dirty="0">
                <a:latin typeface="+mj-lt"/>
              </a:rPr>
              <a:t>Bij het stapelen beginnen we met het leggen van een basisgroep stenen. Eerst flinke grote stenen en de ruimte vullen we met grind of kleine stenen. Het is wel passen en meten. Maar wel leuk om te doen, zoveel mogelijk stenen zoeken en passen die goed bij elkaar kunnen liggen.</a:t>
            </a:r>
          </a:p>
          <a:p>
            <a:pPr marL="0" indent="0">
              <a:buNone/>
            </a:pPr>
            <a:endParaRPr lang="nl-NL" dirty="0">
              <a:latin typeface="+mj-lt"/>
            </a:endParaRPr>
          </a:p>
          <a:p>
            <a:pPr marL="0"/>
            <a:r>
              <a:rPr lang="nl-NL" dirty="0">
                <a:latin typeface="+mj-lt"/>
              </a:rPr>
              <a:t>Of je nu een muurtje, border of bloembak bouwt, je begint bij het bouwen met stapelblokken natuurlijk met een goede fundering. Deze leg je plat (en waterpas!) in de grond. Zorg dat je fundering ongeveer 10 centimeter onder de naastgelegen bestrating ligt. </a:t>
            </a:r>
          </a:p>
          <a:p>
            <a:pPr marL="0"/>
            <a:r>
              <a:rPr lang="nl-NL" dirty="0">
                <a:latin typeface="+mj-lt"/>
              </a:rPr>
              <a:t>Je kunt voor de fundering ook (oude) tegels gebruiken.</a:t>
            </a:r>
          </a:p>
        </p:txBody>
      </p:sp>
      <p:pic>
        <p:nvPicPr>
          <p:cNvPr id="2" name="Afbeelding 1">
            <a:extLst>
              <a:ext uri="{FF2B5EF4-FFF2-40B4-BE49-F238E27FC236}">
                <a16:creationId xmlns:a16="http://schemas.microsoft.com/office/drawing/2014/main" id="{8325D13F-AC9E-9123-8376-339985249874}"/>
              </a:ext>
            </a:extLst>
          </p:cNvPr>
          <p:cNvPicPr>
            <a:picLocks noChangeAspect="1"/>
          </p:cNvPicPr>
          <p:nvPr/>
        </p:nvPicPr>
        <p:blipFill>
          <a:blip r:embed="rId2"/>
          <a:stretch>
            <a:fillRect/>
          </a:stretch>
        </p:blipFill>
        <p:spPr>
          <a:xfrm>
            <a:off x="10943565" y="5779828"/>
            <a:ext cx="1408298" cy="1176630"/>
          </a:xfrm>
          <a:prstGeom prst="rect">
            <a:avLst/>
          </a:prstGeom>
        </p:spPr>
      </p:pic>
    </p:spTree>
    <p:extLst>
      <p:ext uri="{BB962C8B-B14F-4D97-AF65-F5344CB8AC3E}">
        <p14:creationId xmlns:p14="http://schemas.microsoft.com/office/powerpoint/2010/main" val="396847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855" y="1475509"/>
            <a:ext cx="11388436" cy="5091546"/>
          </a:xfrm>
          <a:prstGeom prst="rect">
            <a:avLst/>
          </a:prstGeom>
        </p:spPr>
      </p:pic>
      <p:sp>
        <p:nvSpPr>
          <p:cNvPr id="3" name="Tekstvak 2"/>
          <p:cNvSpPr txBox="1"/>
          <p:nvPr/>
        </p:nvSpPr>
        <p:spPr>
          <a:xfrm>
            <a:off x="394855" y="833827"/>
            <a:ext cx="5299364" cy="523220"/>
          </a:xfrm>
          <a:prstGeom prst="rect">
            <a:avLst/>
          </a:prstGeom>
          <a:noFill/>
        </p:spPr>
        <p:txBody>
          <a:bodyPr wrap="square" rtlCol="0">
            <a:spAutoFit/>
          </a:bodyPr>
          <a:lstStyle/>
          <a:p>
            <a:r>
              <a:rPr lang="nl-NL" sz="2800" b="1" dirty="0">
                <a:latin typeface="+mj-lt"/>
              </a:rPr>
              <a:t>Tuin van een </a:t>
            </a:r>
            <a:r>
              <a:rPr lang="nl-NL" sz="2800" b="1" dirty="0" err="1">
                <a:latin typeface="+mj-lt"/>
              </a:rPr>
              <a:t>tuinlid</a:t>
            </a:r>
            <a:endParaRPr lang="nl-NL" sz="2800" b="1" dirty="0">
              <a:latin typeface="+mj-lt"/>
            </a:endParaRPr>
          </a:p>
        </p:txBody>
      </p:sp>
      <p:pic>
        <p:nvPicPr>
          <p:cNvPr id="4" name="Afbeelding 3">
            <a:extLst>
              <a:ext uri="{FF2B5EF4-FFF2-40B4-BE49-F238E27FC236}">
                <a16:creationId xmlns:a16="http://schemas.microsoft.com/office/drawing/2014/main" id="{6DD278E0-3F3F-5CE4-34EC-70C35A8111B1}"/>
              </a:ext>
            </a:extLst>
          </p:cNvPr>
          <p:cNvPicPr>
            <a:picLocks noChangeAspect="1"/>
          </p:cNvPicPr>
          <p:nvPr/>
        </p:nvPicPr>
        <p:blipFill>
          <a:blip r:embed="rId3"/>
          <a:stretch>
            <a:fillRect/>
          </a:stretch>
        </p:blipFill>
        <p:spPr>
          <a:xfrm>
            <a:off x="10934235" y="5770497"/>
            <a:ext cx="1408298" cy="1176630"/>
          </a:xfrm>
          <a:prstGeom prst="rect">
            <a:avLst/>
          </a:prstGeom>
        </p:spPr>
      </p:pic>
    </p:spTree>
    <p:extLst>
      <p:ext uri="{BB962C8B-B14F-4D97-AF65-F5344CB8AC3E}">
        <p14:creationId xmlns:p14="http://schemas.microsoft.com/office/powerpoint/2010/main" val="185511053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TotalTime>
  <Words>724</Words>
  <Application>Microsoft Office PowerPoint</Application>
  <PresentationFormat>Breedbeeld</PresentationFormat>
  <Paragraphs>50</Paragraphs>
  <Slides>15</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Cambria</vt:lpstr>
      <vt:lpstr>Kantoorthema</vt:lpstr>
      <vt:lpstr>Muurtjes stapelen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MUURTJES STAPELEN</dc:title>
  <dc:creator>gea stoop</dc:creator>
  <cp:lastModifiedBy>Ab Jansen</cp:lastModifiedBy>
  <cp:revision>20</cp:revision>
  <dcterms:created xsi:type="dcterms:W3CDTF">2021-12-07T19:46:09Z</dcterms:created>
  <dcterms:modified xsi:type="dcterms:W3CDTF">2022-06-25T08:59:05Z</dcterms:modified>
</cp:coreProperties>
</file>