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5"/>
  </p:notesMasterIdLst>
  <p:sldIdLst>
    <p:sldId id="290" r:id="rId2"/>
    <p:sldId id="273" r:id="rId3"/>
    <p:sldId id="278" r:id="rId4"/>
    <p:sldId id="279" r:id="rId5"/>
    <p:sldId id="262" r:id="rId6"/>
    <p:sldId id="280" r:id="rId7"/>
    <p:sldId id="288" r:id="rId8"/>
    <p:sldId id="257" r:id="rId9"/>
    <p:sldId id="281" r:id="rId10"/>
    <p:sldId id="258" r:id="rId11"/>
    <p:sldId id="260" r:id="rId12"/>
    <p:sldId id="261" r:id="rId13"/>
    <p:sldId id="259" r:id="rId14"/>
    <p:sldId id="285" r:id="rId15"/>
    <p:sldId id="286" r:id="rId16"/>
    <p:sldId id="287" r:id="rId17"/>
    <p:sldId id="289" r:id="rId18"/>
    <p:sldId id="263" r:id="rId19"/>
    <p:sldId id="264" r:id="rId20"/>
    <p:sldId id="265" r:id="rId21"/>
    <p:sldId id="282" r:id="rId22"/>
    <p:sldId id="269" r:id="rId23"/>
    <p:sldId id="267" r:id="rId24"/>
    <p:sldId id="268" r:id="rId25"/>
    <p:sldId id="270" r:id="rId26"/>
    <p:sldId id="274" r:id="rId27"/>
    <p:sldId id="271" r:id="rId28"/>
    <p:sldId id="272" r:id="rId29"/>
    <p:sldId id="275" r:id="rId30"/>
    <p:sldId id="276" r:id="rId31"/>
    <p:sldId id="283" r:id="rId32"/>
    <p:sldId id="277" r:id="rId33"/>
    <p:sldId id="266" r:id="rId3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FB35"/>
    <a:srgbClr val="D33F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94584" autoAdjust="0"/>
  </p:normalViewPr>
  <p:slideViewPr>
    <p:cSldViewPr snapToGrid="0">
      <p:cViewPr varScale="1">
        <p:scale>
          <a:sx n="98" d="100"/>
          <a:sy n="98" d="100"/>
        </p:scale>
        <p:origin x="114" y="7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B63744-1AB6-462E-9BE9-6A9ABF3C81AA}" type="datetimeFigureOut">
              <a:rPr lang="nl-NL" smtClean="0"/>
              <a:t>25-6-2022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E6FCC5-BA07-470B-B94D-16EAB4A8BCA2}" type="slidenum">
              <a:rPr lang="nl-NL" smtClean="0"/>
              <a:t>‹nr.›</a:t>
            </a:fld>
            <a:endParaRPr lang="nl-NL"/>
          </a:p>
        </p:txBody>
      </p:sp>
    </p:spTree>
    <p:extLst>
      <p:ext uri="{BB962C8B-B14F-4D97-AF65-F5344CB8AC3E}">
        <p14:creationId xmlns:p14="http://schemas.microsoft.com/office/powerpoint/2010/main" val="955602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rtl="0"/>
            <a:fld id="{F5B62BC0-7DC4-4569-951D-2BB9475345C6}" type="slidenum">
              <a:rPr lang="nl-NL" smtClean="0"/>
              <a:t>1</a:t>
            </a:fld>
            <a:endParaRPr lang="nl-NL"/>
          </a:p>
        </p:txBody>
      </p:sp>
    </p:spTree>
    <p:extLst>
      <p:ext uri="{BB962C8B-B14F-4D97-AF65-F5344CB8AC3E}">
        <p14:creationId xmlns:p14="http://schemas.microsoft.com/office/powerpoint/2010/main" val="614870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EAA041-A099-4743-8E80-5E0FF6A3DD67}"/>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5339C31-1517-CE9F-4B60-991AC61613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F922950-DDB2-27D1-7CDC-1C63BE27904D}"/>
              </a:ext>
            </a:extLst>
          </p:cNvPr>
          <p:cNvSpPr>
            <a:spLocks noGrp="1"/>
          </p:cNvSpPr>
          <p:nvPr>
            <p:ph type="dt" sz="half" idx="10"/>
          </p:nvPr>
        </p:nvSpPr>
        <p:spPr/>
        <p:txBody>
          <a:bodyPr/>
          <a:lstStyle/>
          <a:p>
            <a:fld id="{547158F4-40A5-4D2B-80F7-32019F5CB4FC}" type="datetimeFigureOut">
              <a:rPr lang="nl-NL" smtClean="0"/>
              <a:pPr/>
              <a:t>25-6-2022</a:t>
            </a:fld>
            <a:endParaRPr lang="nl-NL"/>
          </a:p>
        </p:txBody>
      </p:sp>
      <p:sp>
        <p:nvSpPr>
          <p:cNvPr id="5" name="Tijdelijke aanduiding voor voettekst 4">
            <a:extLst>
              <a:ext uri="{FF2B5EF4-FFF2-40B4-BE49-F238E27FC236}">
                <a16:creationId xmlns:a16="http://schemas.microsoft.com/office/drawing/2014/main" id="{D52E042E-BF04-E101-01A5-E0652DB8591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4B6DB4F-6D8D-AAA5-3DA8-AE7CDF2594D8}"/>
              </a:ext>
            </a:extLst>
          </p:cNvPr>
          <p:cNvSpPr>
            <a:spLocks noGrp="1"/>
          </p:cNvSpPr>
          <p:nvPr>
            <p:ph type="sldNum" sz="quarter" idx="12"/>
          </p:nvPr>
        </p:nvSpPr>
        <p:spPr/>
        <p:txBody>
          <a:bodyPr/>
          <a:lstStyle/>
          <a:p>
            <a:fld id="{7E7C6944-E739-4D89-BD1E-ECA21481D737}" type="slidenum">
              <a:rPr lang="nl-NL" smtClean="0"/>
              <a:pPr/>
              <a:t>‹nr.›</a:t>
            </a:fld>
            <a:endParaRPr lang="nl-NL"/>
          </a:p>
        </p:txBody>
      </p:sp>
    </p:spTree>
    <p:extLst>
      <p:ext uri="{BB962C8B-B14F-4D97-AF65-F5344CB8AC3E}">
        <p14:creationId xmlns:p14="http://schemas.microsoft.com/office/powerpoint/2010/main" val="28974305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660C36-A1E3-1286-2867-2B07B6F35653}"/>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3043B1B-7287-0361-1A97-4C887E144521}"/>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94E3F7B-4F54-9CCB-8059-E2525FA9DBEB}"/>
              </a:ext>
            </a:extLst>
          </p:cNvPr>
          <p:cNvSpPr>
            <a:spLocks noGrp="1"/>
          </p:cNvSpPr>
          <p:nvPr>
            <p:ph type="dt" sz="half" idx="10"/>
          </p:nvPr>
        </p:nvSpPr>
        <p:spPr/>
        <p:txBody>
          <a:bodyPr/>
          <a:lstStyle/>
          <a:p>
            <a:fld id="{547158F4-40A5-4D2B-80F7-32019F5CB4FC}" type="datetimeFigureOut">
              <a:rPr lang="nl-NL" smtClean="0"/>
              <a:pPr/>
              <a:t>25-6-2022</a:t>
            </a:fld>
            <a:endParaRPr lang="nl-NL"/>
          </a:p>
        </p:txBody>
      </p:sp>
      <p:sp>
        <p:nvSpPr>
          <p:cNvPr id="5" name="Tijdelijke aanduiding voor voettekst 4">
            <a:extLst>
              <a:ext uri="{FF2B5EF4-FFF2-40B4-BE49-F238E27FC236}">
                <a16:creationId xmlns:a16="http://schemas.microsoft.com/office/drawing/2014/main" id="{7E8E8BCD-C3A2-7946-5F7B-A698B16ABFC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A38EE85-103B-2F32-D4FD-F516F425D08D}"/>
              </a:ext>
            </a:extLst>
          </p:cNvPr>
          <p:cNvSpPr>
            <a:spLocks noGrp="1"/>
          </p:cNvSpPr>
          <p:nvPr>
            <p:ph type="sldNum" sz="quarter" idx="12"/>
          </p:nvPr>
        </p:nvSpPr>
        <p:spPr/>
        <p:txBody>
          <a:bodyPr/>
          <a:lstStyle/>
          <a:p>
            <a:fld id="{7E7C6944-E739-4D89-BD1E-ECA21481D737}" type="slidenum">
              <a:rPr lang="nl-NL" smtClean="0"/>
              <a:pPr/>
              <a:t>‹nr.›</a:t>
            </a:fld>
            <a:endParaRPr lang="nl-NL"/>
          </a:p>
        </p:txBody>
      </p:sp>
    </p:spTree>
    <p:extLst>
      <p:ext uri="{BB962C8B-B14F-4D97-AF65-F5344CB8AC3E}">
        <p14:creationId xmlns:p14="http://schemas.microsoft.com/office/powerpoint/2010/main" val="21372701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59987AC-E351-46E9-1B04-07982ADED657}"/>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93B4F88F-7240-C662-2F93-96271FD2F9CD}"/>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11D1267-8522-CDBB-54AF-429DCDBF1F18}"/>
              </a:ext>
            </a:extLst>
          </p:cNvPr>
          <p:cNvSpPr>
            <a:spLocks noGrp="1"/>
          </p:cNvSpPr>
          <p:nvPr>
            <p:ph type="dt" sz="half" idx="10"/>
          </p:nvPr>
        </p:nvSpPr>
        <p:spPr/>
        <p:txBody>
          <a:bodyPr/>
          <a:lstStyle/>
          <a:p>
            <a:fld id="{547158F4-40A5-4D2B-80F7-32019F5CB4FC}" type="datetimeFigureOut">
              <a:rPr lang="nl-NL" smtClean="0"/>
              <a:pPr/>
              <a:t>25-6-2022</a:t>
            </a:fld>
            <a:endParaRPr lang="nl-NL"/>
          </a:p>
        </p:txBody>
      </p:sp>
      <p:sp>
        <p:nvSpPr>
          <p:cNvPr id="5" name="Tijdelijke aanduiding voor voettekst 4">
            <a:extLst>
              <a:ext uri="{FF2B5EF4-FFF2-40B4-BE49-F238E27FC236}">
                <a16:creationId xmlns:a16="http://schemas.microsoft.com/office/drawing/2014/main" id="{F23DC18E-B32D-73B8-B226-318D1B6DBD7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0D62EFB-B098-9B0B-5018-8E559D8C8180}"/>
              </a:ext>
            </a:extLst>
          </p:cNvPr>
          <p:cNvSpPr>
            <a:spLocks noGrp="1"/>
          </p:cNvSpPr>
          <p:nvPr>
            <p:ph type="sldNum" sz="quarter" idx="12"/>
          </p:nvPr>
        </p:nvSpPr>
        <p:spPr/>
        <p:txBody>
          <a:bodyPr/>
          <a:lstStyle/>
          <a:p>
            <a:fld id="{7E7C6944-E739-4D89-BD1E-ECA21481D737}" type="slidenum">
              <a:rPr lang="nl-NL" smtClean="0"/>
              <a:pPr/>
              <a:t>‹nr.›</a:t>
            </a:fld>
            <a:endParaRPr lang="nl-NL"/>
          </a:p>
        </p:txBody>
      </p:sp>
    </p:spTree>
    <p:extLst>
      <p:ext uri="{BB962C8B-B14F-4D97-AF65-F5344CB8AC3E}">
        <p14:creationId xmlns:p14="http://schemas.microsoft.com/office/powerpoint/2010/main" val="3038147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CA325D4D-835D-41B6-9B16-A090AA088329}"/>
              </a:ext>
            </a:extLst>
          </p:cNvPr>
          <p:cNvSpPr>
            <a:spLocks noGrp="1"/>
          </p:cNvSpPr>
          <p:nvPr>
            <p:ph type="pic" sz="quarter" idx="10" hasCustomPrompt="1"/>
          </p:nvPr>
        </p:nvSpPr>
        <p:spPr>
          <a:xfrm>
            <a:off x="0" y="0"/>
            <a:ext cx="12192000" cy="6858000"/>
          </a:xfrm>
          <a:prstGeom prst="rect">
            <a:avLst/>
          </a:prstGeom>
        </p:spPr>
        <p:txBody>
          <a:bodyPr rtlCol="0"/>
          <a:lstStyle>
            <a:lvl1pPr marL="0" indent="0" algn="ctr">
              <a:buNone/>
              <a:defRPr/>
            </a:lvl1pPr>
          </a:lstStyle>
          <a:p>
            <a:pPr rtl="0"/>
            <a:r>
              <a:rPr lang="nl-NL" noProof="0"/>
              <a:t>Klik om foto toe te voegen</a:t>
            </a:r>
          </a:p>
        </p:txBody>
      </p:sp>
      <p:sp>
        <p:nvSpPr>
          <p:cNvPr id="3" name="Titel 2">
            <a:extLst>
              <a:ext uri="{FF2B5EF4-FFF2-40B4-BE49-F238E27FC236}">
                <a16:creationId xmlns:a16="http://schemas.microsoft.com/office/drawing/2014/main" id="{D1D87D16-A856-42F4-9D8C-A0C1D482E52D}"/>
              </a:ext>
            </a:extLst>
          </p:cNvPr>
          <p:cNvSpPr>
            <a:spLocks noGrp="1"/>
          </p:cNvSpPr>
          <p:nvPr>
            <p:ph type="title" hasCustomPrompt="1"/>
          </p:nvPr>
        </p:nvSpPr>
        <p:spPr>
          <a:xfrm>
            <a:off x="0" y="2442052"/>
            <a:ext cx="12192000" cy="1425257"/>
          </a:xfrm>
          <a:prstGeom prst="rect">
            <a:avLst/>
          </a:prstGeom>
          <a:solidFill>
            <a:schemeClr val="accent4">
              <a:lumMod val="50000"/>
              <a:alpha val="55000"/>
            </a:schemeClr>
          </a:solidFill>
        </p:spPr>
        <p:txBody>
          <a:bodyPr rtlCol="0" anchor="ctr"/>
          <a:lstStyle>
            <a:lvl1pPr algn="ctr">
              <a:defRPr sz="6000" cap="all" spc="100" baseline="0">
                <a:solidFill>
                  <a:schemeClr val="accent1"/>
                </a:solidFill>
              </a:defRPr>
            </a:lvl1pPr>
          </a:lstStyle>
          <a:p>
            <a:pPr rtl="0"/>
            <a:r>
              <a:rPr lang="nl-NL" noProof="0"/>
              <a:t>Titel toevoegen</a:t>
            </a:r>
          </a:p>
        </p:txBody>
      </p:sp>
      <p:sp>
        <p:nvSpPr>
          <p:cNvPr id="12" name="Tijdelijke aanduiding voor tekst 10">
            <a:extLst>
              <a:ext uri="{FF2B5EF4-FFF2-40B4-BE49-F238E27FC236}">
                <a16:creationId xmlns:a16="http://schemas.microsoft.com/office/drawing/2014/main" id="{BD39BB44-64AC-49A7-8555-2CC62AD7C2D6}"/>
              </a:ext>
            </a:extLst>
          </p:cNvPr>
          <p:cNvSpPr>
            <a:spLocks noGrp="1"/>
          </p:cNvSpPr>
          <p:nvPr>
            <p:ph type="body" sz="quarter" idx="12" hasCustomPrompt="1"/>
          </p:nvPr>
        </p:nvSpPr>
        <p:spPr>
          <a:xfrm>
            <a:off x="0" y="3867309"/>
            <a:ext cx="12192000" cy="1036320"/>
          </a:xfrm>
          <a:prstGeom prst="rect">
            <a:avLst/>
          </a:prstGeom>
          <a:solidFill>
            <a:schemeClr val="accent4">
              <a:lumMod val="50000"/>
              <a:alpha val="55000"/>
            </a:schemeClr>
          </a:solidFill>
        </p:spPr>
        <p:txBody>
          <a:bodyPr rtlCol="0" anchor="ctr"/>
          <a:lstStyle>
            <a:lvl1pPr marL="0" indent="0" algn="ctr">
              <a:buNone/>
              <a:defRPr sz="2400" cap="none" spc="100" baseline="0">
                <a:solidFill>
                  <a:schemeClr val="bg1"/>
                </a:solidFill>
                <a:latin typeface="+mn-lt"/>
              </a:defRPr>
            </a:lvl1pPr>
          </a:lstStyle>
          <a:p>
            <a:pPr lvl="0" rtl="0"/>
            <a:r>
              <a:rPr lang="nl-NL" noProof="0"/>
              <a:t>Klik om subtitel toe te voegen</a:t>
            </a:r>
          </a:p>
        </p:txBody>
      </p:sp>
      <p:sp>
        <p:nvSpPr>
          <p:cNvPr id="2" name="Rechthoek 1">
            <a:extLst>
              <a:ext uri="{FF2B5EF4-FFF2-40B4-BE49-F238E27FC236}">
                <a16:creationId xmlns:a16="http://schemas.microsoft.com/office/drawing/2014/main" id="{9F51AF15-A085-49C8-ABEC-EF90E7D7B280}"/>
              </a:ext>
              <a:ext uri="{C183D7F6-B498-43B3-948B-1728B52AA6E4}">
                <adec:decorative xmlns:adec="http://schemas.microsoft.com/office/drawing/2017/decorative" val="1"/>
              </a:ext>
            </a:extLst>
          </p:cNvPr>
          <p:cNvSpPr/>
          <p:nvPr userDrawn="1"/>
        </p:nvSpPr>
        <p:spPr>
          <a:xfrm>
            <a:off x="3192779" y="2325925"/>
            <a:ext cx="5806440" cy="159654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noProof="0"/>
          </a:p>
        </p:txBody>
      </p:sp>
    </p:spTree>
    <p:extLst>
      <p:ext uri="{BB962C8B-B14F-4D97-AF65-F5344CB8AC3E}">
        <p14:creationId xmlns:p14="http://schemas.microsoft.com/office/powerpoint/2010/main" val="2090101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5A2B70-F961-65D5-A46A-41DFCFA42915}"/>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6316A63-9698-E025-A984-DD63CC5336D9}"/>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E4B0582-B6D1-FB45-6D71-8E32968B1AF5}"/>
              </a:ext>
            </a:extLst>
          </p:cNvPr>
          <p:cNvSpPr>
            <a:spLocks noGrp="1"/>
          </p:cNvSpPr>
          <p:nvPr>
            <p:ph type="dt" sz="half" idx="10"/>
          </p:nvPr>
        </p:nvSpPr>
        <p:spPr/>
        <p:txBody>
          <a:bodyPr/>
          <a:lstStyle/>
          <a:p>
            <a:fld id="{547158F4-40A5-4D2B-80F7-32019F5CB4FC}" type="datetimeFigureOut">
              <a:rPr lang="nl-NL" smtClean="0"/>
              <a:pPr/>
              <a:t>25-6-2022</a:t>
            </a:fld>
            <a:endParaRPr lang="nl-NL"/>
          </a:p>
        </p:txBody>
      </p:sp>
      <p:sp>
        <p:nvSpPr>
          <p:cNvPr id="5" name="Tijdelijke aanduiding voor voettekst 4">
            <a:extLst>
              <a:ext uri="{FF2B5EF4-FFF2-40B4-BE49-F238E27FC236}">
                <a16:creationId xmlns:a16="http://schemas.microsoft.com/office/drawing/2014/main" id="{42083577-7DED-8C88-A46D-18E2D870D55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D6792A6-146F-6CA6-C271-5EEED9E3EE1C}"/>
              </a:ext>
            </a:extLst>
          </p:cNvPr>
          <p:cNvSpPr>
            <a:spLocks noGrp="1"/>
          </p:cNvSpPr>
          <p:nvPr>
            <p:ph type="sldNum" sz="quarter" idx="12"/>
          </p:nvPr>
        </p:nvSpPr>
        <p:spPr/>
        <p:txBody>
          <a:bodyPr/>
          <a:lstStyle/>
          <a:p>
            <a:fld id="{7E7C6944-E739-4D89-BD1E-ECA21481D737}" type="slidenum">
              <a:rPr lang="nl-NL" smtClean="0"/>
              <a:pPr/>
              <a:t>‹nr.›</a:t>
            </a:fld>
            <a:endParaRPr lang="nl-NL"/>
          </a:p>
        </p:txBody>
      </p:sp>
    </p:spTree>
    <p:extLst>
      <p:ext uri="{BB962C8B-B14F-4D97-AF65-F5344CB8AC3E}">
        <p14:creationId xmlns:p14="http://schemas.microsoft.com/office/powerpoint/2010/main" val="843110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0EEBFB-DE9B-C0F0-0DA0-5E64DCD80FDB}"/>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E3136DEE-9382-6DF0-0ED5-6B7E1BC270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2F5B420-92FB-0074-4E13-939D3A5E4CAB}"/>
              </a:ext>
            </a:extLst>
          </p:cNvPr>
          <p:cNvSpPr>
            <a:spLocks noGrp="1"/>
          </p:cNvSpPr>
          <p:nvPr>
            <p:ph type="dt" sz="half" idx="10"/>
          </p:nvPr>
        </p:nvSpPr>
        <p:spPr/>
        <p:txBody>
          <a:bodyPr/>
          <a:lstStyle/>
          <a:p>
            <a:fld id="{547158F4-40A5-4D2B-80F7-32019F5CB4FC}" type="datetimeFigureOut">
              <a:rPr lang="nl-NL" smtClean="0"/>
              <a:pPr/>
              <a:t>25-6-2022</a:t>
            </a:fld>
            <a:endParaRPr lang="nl-NL"/>
          </a:p>
        </p:txBody>
      </p:sp>
      <p:sp>
        <p:nvSpPr>
          <p:cNvPr id="5" name="Tijdelijke aanduiding voor voettekst 4">
            <a:extLst>
              <a:ext uri="{FF2B5EF4-FFF2-40B4-BE49-F238E27FC236}">
                <a16:creationId xmlns:a16="http://schemas.microsoft.com/office/drawing/2014/main" id="{9604DC04-2022-B3AB-28B2-123656FFAF4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1FAEADC-7BC7-0EC9-4471-3941DD9A1A43}"/>
              </a:ext>
            </a:extLst>
          </p:cNvPr>
          <p:cNvSpPr>
            <a:spLocks noGrp="1"/>
          </p:cNvSpPr>
          <p:nvPr>
            <p:ph type="sldNum" sz="quarter" idx="12"/>
          </p:nvPr>
        </p:nvSpPr>
        <p:spPr/>
        <p:txBody>
          <a:bodyPr/>
          <a:lstStyle/>
          <a:p>
            <a:fld id="{7E7C6944-E739-4D89-BD1E-ECA21481D737}" type="slidenum">
              <a:rPr lang="nl-NL" smtClean="0"/>
              <a:pPr/>
              <a:t>‹nr.›</a:t>
            </a:fld>
            <a:endParaRPr lang="nl-NL"/>
          </a:p>
        </p:txBody>
      </p:sp>
    </p:spTree>
    <p:extLst>
      <p:ext uri="{BB962C8B-B14F-4D97-AF65-F5344CB8AC3E}">
        <p14:creationId xmlns:p14="http://schemas.microsoft.com/office/powerpoint/2010/main" val="3529840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3034F2-1030-6A1F-F04E-82C4BB6B8F1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A216280-DE9E-8AD4-BC28-5701B215489A}"/>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7489572D-3D60-7FBF-2663-79D29052DCE8}"/>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36EB7CF-AE78-A759-DF40-B3551D46A694}"/>
              </a:ext>
            </a:extLst>
          </p:cNvPr>
          <p:cNvSpPr>
            <a:spLocks noGrp="1"/>
          </p:cNvSpPr>
          <p:nvPr>
            <p:ph type="dt" sz="half" idx="10"/>
          </p:nvPr>
        </p:nvSpPr>
        <p:spPr/>
        <p:txBody>
          <a:bodyPr/>
          <a:lstStyle/>
          <a:p>
            <a:fld id="{547158F4-40A5-4D2B-80F7-32019F5CB4FC}" type="datetimeFigureOut">
              <a:rPr lang="nl-NL" smtClean="0"/>
              <a:pPr/>
              <a:t>25-6-2022</a:t>
            </a:fld>
            <a:endParaRPr lang="nl-NL"/>
          </a:p>
        </p:txBody>
      </p:sp>
      <p:sp>
        <p:nvSpPr>
          <p:cNvPr id="6" name="Tijdelijke aanduiding voor voettekst 5">
            <a:extLst>
              <a:ext uri="{FF2B5EF4-FFF2-40B4-BE49-F238E27FC236}">
                <a16:creationId xmlns:a16="http://schemas.microsoft.com/office/drawing/2014/main" id="{A14E7FD3-77D4-63A7-5E7C-C4B166AD8FE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A991872-4FAA-66B8-9C52-716EC5D9B410}"/>
              </a:ext>
            </a:extLst>
          </p:cNvPr>
          <p:cNvSpPr>
            <a:spLocks noGrp="1"/>
          </p:cNvSpPr>
          <p:nvPr>
            <p:ph type="sldNum" sz="quarter" idx="12"/>
          </p:nvPr>
        </p:nvSpPr>
        <p:spPr/>
        <p:txBody>
          <a:bodyPr/>
          <a:lstStyle/>
          <a:p>
            <a:fld id="{7E7C6944-E739-4D89-BD1E-ECA21481D737}" type="slidenum">
              <a:rPr lang="nl-NL" smtClean="0"/>
              <a:pPr/>
              <a:t>‹nr.›</a:t>
            </a:fld>
            <a:endParaRPr lang="nl-NL"/>
          </a:p>
        </p:txBody>
      </p:sp>
    </p:spTree>
    <p:extLst>
      <p:ext uri="{BB962C8B-B14F-4D97-AF65-F5344CB8AC3E}">
        <p14:creationId xmlns:p14="http://schemas.microsoft.com/office/powerpoint/2010/main" val="2270970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98BC70-4F71-0D6E-3F4B-AE2B047C07D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9A26A0B-6460-E7F8-FF16-3988981635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3E093E3-EE5C-EFBF-134B-AFE3121F137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FC39924B-7886-4E44-22C9-D6FE092F9A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7AA6B1C-ABC5-7177-D4C7-036193F9B8D4}"/>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CC884BD-DA1D-88D1-B241-1178D67FABBE}"/>
              </a:ext>
            </a:extLst>
          </p:cNvPr>
          <p:cNvSpPr>
            <a:spLocks noGrp="1"/>
          </p:cNvSpPr>
          <p:nvPr>
            <p:ph type="dt" sz="half" idx="10"/>
          </p:nvPr>
        </p:nvSpPr>
        <p:spPr/>
        <p:txBody>
          <a:bodyPr/>
          <a:lstStyle/>
          <a:p>
            <a:fld id="{547158F4-40A5-4D2B-80F7-32019F5CB4FC}" type="datetimeFigureOut">
              <a:rPr lang="nl-NL" smtClean="0"/>
              <a:pPr/>
              <a:t>25-6-2022</a:t>
            </a:fld>
            <a:endParaRPr lang="nl-NL"/>
          </a:p>
        </p:txBody>
      </p:sp>
      <p:sp>
        <p:nvSpPr>
          <p:cNvPr id="8" name="Tijdelijke aanduiding voor voettekst 7">
            <a:extLst>
              <a:ext uri="{FF2B5EF4-FFF2-40B4-BE49-F238E27FC236}">
                <a16:creationId xmlns:a16="http://schemas.microsoft.com/office/drawing/2014/main" id="{6D7B88D5-6FC9-8874-2E7B-9C699078D1B7}"/>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89C91AE-FE8F-8081-303F-0AF8E2670064}"/>
              </a:ext>
            </a:extLst>
          </p:cNvPr>
          <p:cNvSpPr>
            <a:spLocks noGrp="1"/>
          </p:cNvSpPr>
          <p:nvPr>
            <p:ph type="sldNum" sz="quarter" idx="12"/>
          </p:nvPr>
        </p:nvSpPr>
        <p:spPr/>
        <p:txBody>
          <a:bodyPr/>
          <a:lstStyle/>
          <a:p>
            <a:fld id="{7E7C6944-E739-4D89-BD1E-ECA21481D737}" type="slidenum">
              <a:rPr lang="nl-NL" smtClean="0"/>
              <a:pPr/>
              <a:t>‹nr.›</a:t>
            </a:fld>
            <a:endParaRPr lang="nl-NL"/>
          </a:p>
        </p:txBody>
      </p:sp>
    </p:spTree>
    <p:extLst>
      <p:ext uri="{BB962C8B-B14F-4D97-AF65-F5344CB8AC3E}">
        <p14:creationId xmlns:p14="http://schemas.microsoft.com/office/powerpoint/2010/main" val="1700956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F2D464-53F5-AEB0-51D7-1EDBA5B724E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6801942B-0303-8D95-F70C-312427456C5D}"/>
              </a:ext>
            </a:extLst>
          </p:cNvPr>
          <p:cNvSpPr>
            <a:spLocks noGrp="1"/>
          </p:cNvSpPr>
          <p:nvPr>
            <p:ph type="dt" sz="half" idx="10"/>
          </p:nvPr>
        </p:nvSpPr>
        <p:spPr/>
        <p:txBody>
          <a:bodyPr/>
          <a:lstStyle/>
          <a:p>
            <a:fld id="{547158F4-40A5-4D2B-80F7-32019F5CB4FC}" type="datetimeFigureOut">
              <a:rPr lang="nl-NL" smtClean="0"/>
              <a:pPr/>
              <a:t>25-6-2022</a:t>
            </a:fld>
            <a:endParaRPr lang="nl-NL"/>
          </a:p>
        </p:txBody>
      </p:sp>
      <p:sp>
        <p:nvSpPr>
          <p:cNvPr id="4" name="Tijdelijke aanduiding voor voettekst 3">
            <a:extLst>
              <a:ext uri="{FF2B5EF4-FFF2-40B4-BE49-F238E27FC236}">
                <a16:creationId xmlns:a16="http://schemas.microsoft.com/office/drawing/2014/main" id="{B7547166-FF47-EF11-9D6A-2DD2B7B98757}"/>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4B4035A-0355-A91F-D5A2-6B0D65304F97}"/>
              </a:ext>
            </a:extLst>
          </p:cNvPr>
          <p:cNvSpPr>
            <a:spLocks noGrp="1"/>
          </p:cNvSpPr>
          <p:nvPr>
            <p:ph type="sldNum" sz="quarter" idx="12"/>
          </p:nvPr>
        </p:nvSpPr>
        <p:spPr/>
        <p:txBody>
          <a:bodyPr/>
          <a:lstStyle/>
          <a:p>
            <a:fld id="{7E7C6944-E739-4D89-BD1E-ECA21481D737}" type="slidenum">
              <a:rPr lang="nl-NL" smtClean="0"/>
              <a:pPr/>
              <a:t>‹nr.›</a:t>
            </a:fld>
            <a:endParaRPr lang="nl-NL"/>
          </a:p>
        </p:txBody>
      </p:sp>
    </p:spTree>
    <p:extLst>
      <p:ext uri="{BB962C8B-B14F-4D97-AF65-F5344CB8AC3E}">
        <p14:creationId xmlns:p14="http://schemas.microsoft.com/office/powerpoint/2010/main" val="3763836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427534D-06BD-2C00-E914-BB2909BCC360}"/>
              </a:ext>
            </a:extLst>
          </p:cNvPr>
          <p:cNvSpPr>
            <a:spLocks noGrp="1"/>
          </p:cNvSpPr>
          <p:nvPr>
            <p:ph type="dt" sz="half" idx="10"/>
          </p:nvPr>
        </p:nvSpPr>
        <p:spPr/>
        <p:txBody>
          <a:bodyPr/>
          <a:lstStyle/>
          <a:p>
            <a:fld id="{547158F4-40A5-4D2B-80F7-32019F5CB4FC}" type="datetimeFigureOut">
              <a:rPr lang="nl-NL" smtClean="0"/>
              <a:pPr/>
              <a:t>25-6-2022</a:t>
            </a:fld>
            <a:endParaRPr lang="nl-NL"/>
          </a:p>
        </p:txBody>
      </p:sp>
      <p:sp>
        <p:nvSpPr>
          <p:cNvPr id="3" name="Tijdelijke aanduiding voor voettekst 2">
            <a:extLst>
              <a:ext uri="{FF2B5EF4-FFF2-40B4-BE49-F238E27FC236}">
                <a16:creationId xmlns:a16="http://schemas.microsoft.com/office/drawing/2014/main" id="{67D815BC-43A5-86EA-2B43-6307BDA1F87D}"/>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E16B85B5-139A-73EC-1366-A1E03459CF4F}"/>
              </a:ext>
            </a:extLst>
          </p:cNvPr>
          <p:cNvSpPr>
            <a:spLocks noGrp="1"/>
          </p:cNvSpPr>
          <p:nvPr>
            <p:ph type="sldNum" sz="quarter" idx="12"/>
          </p:nvPr>
        </p:nvSpPr>
        <p:spPr/>
        <p:txBody>
          <a:bodyPr/>
          <a:lstStyle/>
          <a:p>
            <a:fld id="{7E7C6944-E739-4D89-BD1E-ECA21481D737}" type="slidenum">
              <a:rPr lang="nl-NL" smtClean="0"/>
              <a:pPr/>
              <a:t>‹nr.›</a:t>
            </a:fld>
            <a:endParaRPr lang="nl-NL"/>
          </a:p>
        </p:txBody>
      </p:sp>
    </p:spTree>
    <p:extLst>
      <p:ext uri="{BB962C8B-B14F-4D97-AF65-F5344CB8AC3E}">
        <p14:creationId xmlns:p14="http://schemas.microsoft.com/office/powerpoint/2010/main" val="1147126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AC51C4-031F-8059-2AB2-CFA0FEF35B5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291E2012-1D86-59CE-F2B1-6285292561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9164150-D698-2509-CC46-1B5A1801F0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A31AF33-E588-BC9D-5F94-4CDAFA538411}"/>
              </a:ext>
            </a:extLst>
          </p:cNvPr>
          <p:cNvSpPr>
            <a:spLocks noGrp="1"/>
          </p:cNvSpPr>
          <p:nvPr>
            <p:ph type="dt" sz="half" idx="10"/>
          </p:nvPr>
        </p:nvSpPr>
        <p:spPr/>
        <p:txBody>
          <a:bodyPr/>
          <a:lstStyle/>
          <a:p>
            <a:fld id="{547158F4-40A5-4D2B-80F7-32019F5CB4FC}" type="datetimeFigureOut">
              <a:rPr lang="nl-NL" smtClean="0"/>
              <a:pPr/>
              <a:t>25-6-2022</a:t>
            </a:fld>
            <a:endParaRPr lang="nl-NL"/>
          </a:p>
        </p:txBody>
      </p:sp>
      <p:sp>
        <p:nvSpPr>
          <p:cNvPr id="6" name="Tijdelijke aanduiding voor voettekst 5">
            <a:extLst>
              <a:ext uri="{FF2B5EF4-FFF2-40B4-BE49-F238E27FC236}">
                <a16:creationId xmlns:a16="http://schemas.microsoft.com/office/drawing/2014/main" id="{523B736D-3C31-AA14-E720-347983D1EE5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251DCDA-A4D9-A3CF-9F9C-EF0C55FC3FE5}"/>
              </a:ext>
            </a:extLst>
          </p:cNvPr>
          <p:cNvSpPr>
            <a:spLocks noGrp="1"/>
          </p:cNvSpPr>
          <p:nvPr>
            <p:ph type="sldNum" sz="quarter" idx="12"/>
          </p:nvPr>
        </p:nvSpPr>
        <p:spPr/>
        <p:txBody>
          <a:bodyPr/>
          <a:lstStyle/>
          <a:p>
            <a:fld id="{7E7C6944-E739-4D89-BD1E-ECA21481D737}" type="slidenum">
              <a:rPr lang="nl-NL" smtClean="0"/>
              <a:pPr/>
              <a:t>‹nr.›</a:t>
            </a:fld>
            <a:endParaRPr lang="nl-NL"/>
          </a:p>
        </p:txBody>
      </p:sp>
    </p:spTree>
    <p:extLst>
      <p:ext uri="{BB962C8B-B14F-4D97-AF65-F5344CB8AC3E}">
        <p14:creationId xmlns:p14="http://schemas.microsoft.com/office/powerpoint/2010/main" val="4046392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3476B7-FD38-F54D-1BAC-256234E4263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D60AA78-FEC4-272C-50A4-987B6DC778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80D045E7-DE5D-1000-C438-2937D7FD4E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8355950-E7F9-292C-000A-4A3BB8813CE4}"/>
              </a:ext>
            </a:extLst>
          </p:cNvPr>
          <p:cNvSpPr>
            <a:spLocks noGrp="1"/>
          </p:cNvSpPr>
          <p:nvPr>
            <p:ph type="dt" sz="half" idx="10"/>
          </p:nvPr>
        </p:nvSpPr>
        <p:spPr/>
        <p:txBody>
          <a:bodyPr/>
          <a:lstStyle/>
          <a:p>
            <a:fld id="{547158F4-40A5-4D2B-80F7-32019F5CB4FC}" type="datetimeFigureOut">
              <a:rPr lang="nl-NL" smtClean="0"/>
              <a:pPr/>
              <a:t>25-6-2022</a:t>
            </a:fld>
            <a:endParaRPr lang="nl-NL"/>
          </a:p>
        </p:txBody>
      </p:sp>
      <p:sp>
        <p:nvSpPr>
          <p:cNvPr id="6" name="Tijdelijke aanduiding voor voettekst 5">
            <a:extLst>
              <a:ext uri="{FF2B5EF4-FFF2-40B4-BE49-F238E27FC236}">
                <a16:creationId xmlns:a16="http://schemas.microsoft.com/office/drawing/2014/main" id="{AF9668C5-F70D-5CC7-7BEE-D84BA60E421C}"/>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BD4324D-E67B-63FE-721B-7B24886CE59C}"/>
              </a:ext>
            </a:extLst>
          </p:cNvPr>
          <p:cNvSpPr>
            <a:spLocks noGrp="1"/>
          </p:cNvSpPr>
          <p:nvPr>
            <p:ph type="sldNum" sz="quarter" idx="12"/>
          </p:nvPr>
        </p:nvSpPr>
        <p:spPr/>
        <p:txBody>
          <a:bodyPr/>
          <a:lstStyle/>
          <a:p>
            <a:fld id="{7E7C6944-E739-4D89-BD1E-ECA21481D737}" type="slidenum">
              <a:rPr lang="nl-NL" smtClean="0"/>
              <a:pPr/>
              <a:t>‹nr.›</a:t>
            </a:fld>
            <a:endParaRPr lang="nl-NL"/>
          </a:p>
        </p:txBody>
      </p:sp>
    </p:spTree>
    <p:extLst>
      <p:ext uri="{BB962C8B-B14F-4D97-AF65-F5344CB8AC3E}">
        <p14:creationId xmlns:p14="http://schemas.microsoft.com/office/powerpoint/2010/main" val="533244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4043271-AEB0-E4E3-12F6-F423C846D7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22E2256E-181B-46E7-55E5-44CD231B9B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79A3336-D2F9-C885-3BA4-F7EC093D18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7158F4-40A5-4D2B-80F7-32019F5CB4FC}" type="datetimeFigureOut">
              <a:rPr lang="nl-NL" smtClean="0"/>
              <a:pPr/>
              <a:t>25-6-2022</a:t>
            </a:fld>
            <a:endParaRPr lang="nl-NL"/>
          </a:p>
        </p:txBody>
      </p:sp>
      <p:sp>
        <p:nvSpPr>
          <p:cNvPr id="5" name="Tijdelijke aanduiding voor voettekst 4">
            <a:extLst>
              <a:ext uri="{FF2B5EF4-FFF2-40B4-BE49-F238E27FC236}">
                <a16:creationId xmlns:a16="http://schemas.microsoft.com/office/drawing/2014/main" id="{E188343B-7A21-F9C5-DBB8-5A30A56772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94CB2DA4-9D13-9674-1C69-2CB21DE69C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7C6944-E739-4D89-BD1E-ECA21481D737}" type="slidenum">
              <a:rPr lang="nl-NL" smtClean="0"/>
              <a:pPr/>
              <a:t>‹nr.›</a:t>
            </a:fld>
            <a:endParaRPr lang="nl-NL"/>
          </a:p>
        </p:txBody>
      </p:sp>
    </p:spTree>
    <p:extLst>
      <p:ext uri="{BB962C8B-B14F-4D97-AF65-F5344CB8AC3E}">
        <p14:creationId xmlns:p14="http://schemas.microsoft.com/office/powerpoint/2010/main" val="172910602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mailto:secretaris@atvdeuithof.n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tuinieren.nl/a/planten/planten-beschermen-tegen-vorst"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tuinierenwebshop.nl/metallo-takkenschaar-70-cm-grijs-zwart-p86904.html" TargetMode="External"/><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ijdelijke aanduiding voor afbeelding 5" descr="Een close-up van groen gras&#10;">
            <a:extLst>
              <a:ext uri="{FF2B5EF4-FFF2-40B4-BE49-F238E27FC236}">
                <a16:creationId xmlns:a16="http://schemas.microsoft.com/office/drawing/2014/main" id="{2A7E6CAB-B5FF-46B8-964A-7A01020AAB15}"/>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l="25" r="25"/>
          <a:stretch/>
        </p:blipFill>
        <p:spPr/>
      </p:pic>
      <p:sp>
        <p:nvSpPr>
          <p:cNvPr id="7" name="Titel 6">
            <a:extLst>
              <a:ext uri="{FF2B5EF4-FFF2-40B4-BE49-F238E27FC236}">
                <a16:creationId xmlns:a16="http://schemas.microsoft.com/office/drawing/2014/main" id="{CF45A9EB-00FC-4DE7-8041-09649EF9B9B6}"/>
              </a:ext>
            </a:extLst>
          </p:cNvPr>
          <p:cNvSpPr>
            <a:spLocks noGrp="1"/>
          </p:cNvSpPr>
          <p:nvPr>
            <p:ph type="title"/>
          </p:nvPr>
        </p:nvSpPr>
        <p:spPr>
          <a:noFill/>
        </p:spPr>
        <p:txBody>
          <a:bodyPr rtlCol="0"/>
          <a:lstStyle/>
          <a:p>
            <a:pPr rtl="0"/>
            <a:r>
              <a:rPr lang="nl-NL" sz="4000" dirty="0">
                <a:solidFill>
                  <a:schemeClr val="bg1"/>
                </a:solidFill>
              </a:rPr>
              <a:t>Snoeien </a:t>
            </a:r>
          </a:p>
        </p:txBody>
      </p:sp>
      <p:sp>
        <p:nvSpPr>
          <p:cNvPr id="14" name="Tijdelijke aanduiding voor tekst 13">
            <a:extLst>
              <a:ext uri="{FF2B5EF4-FFF2-40B4-BE49-F238E27FC236}">
                <a16:creationId xmlns:a16="http://schemas.microsoft.com/office/drawing/2014/main" id="{ECE1E739-E339-4FB6-A10E-22AB1A0D782B}"/>
              </a:ext>
            </a:extLst>
          </p:cNvPr>
          <p:cNvSpPr>
            <a:spLocks noGrp="1"/>
          </p:cNvSpPr>
          <p:nvPr>
            <p:ph type="body" sz="quarter" idx="12"/>
          </p:nvPr>
        </p:nvSpPr>
        <p:spPr>
          <a:xfrm>
            <a:off x="-6758" y="4962864"/>
            <a:ext cx="12192000" cy="1036320"/>
          </a:xfrm>
          <a:noFill/>
        </p:spPr>
        <p:txBody>
          <a:bodyPr rtlCol="0"/>
          <a:lstStyle/>
          <a:p>
            <a:pPr rtl="0"/>
            <a:r>
              <a:rPr lang="nl-NL" dirty="0"/>
              <a:t>ATV de Uithof </a:t>
            </a:r>
          </a:p>
          <a:p>
            <a:pPr rtl="0"/>
            <a:r>
              <a:rPr lang="nl-NL" dirty="0"/>
              <a:t>Gemaakt door Gea Stoop</a:t>
            </a:r>
          </a:p>
        </p:txBody>
      </p:sp>
      <p:sp>
        <p:nvSpPr>
          <p:cNvPr id="25" name="Rechthoek 24">
            <a:extLst>
              <a:ext uri="{FF2B5EF4-FFF2-40B4-BE49-F238E27FC236}">
                <a16:creationId xmlns:a16="http://schemas.microsoft.com/office/drawing/2014/main" id="{995DD68C-FEB8-4CF6-883B-1CA9912E417D}"/>
              </a:ext>
              <a:ext uri="{C183D7F6-B498-43B3-948B-1728B52AA6E4}">
                <adec:decorative xmlns:adec="http://schemas.microsoft.com/office/drawing/2017/decorative" val="1"/>
              </a:ext>
            </a:extLst>
          </p:cNvPr>
          <p:cNvSpPr/>
          <p:nvPr/>
        </p:nvSpPr>
        <p:spPr>
          <a:xfrm>
            <a:off x="3192779" y="2325925"/>
            <a:ext cx="5806440" cy="1596549"/>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a:p>
        </p:txBody>
      </p:sp>
      <p:sp>
        <p:nvSpPr>
          <p:cNvPr id="9" name="Tekstvak 8">
            <a:extLst>
              <a:ext uri="{FF2B5EF4-FFF2-40B4-BE49-F238E27FC236}">
                <a16:creationId xmlns:a16="http://schemas.microsoft.com/office/drawing/2014/main" id="{73E68230-E1D2-2979-5C52-9986C7ABC87E}"/>
              </a:ext>
            </a:extLst>
          </p:cNvPr>
          <p:cNvSpPr txBox="1"/>
          <p:nvPr/>
        </p:nvSpPr>
        <p:spPr>
          <a:xfrm>
            <a:off x="5921746" y="34444"/>
            <a:ext cx="6154946" cy="1200329"/>
          </a:xfrm>
          <a:prstGeom prst="rect">
            <a:avLst/>
          </a:prstGeom>
          <a:noFill/>
        </p:spPr>
        <p:txBody>
          <a:bodyPr wrap="square">
            <a:spAutoFit/>
          </a:bodyPr>
          <a:lstStyle/>
          <a:p>
            <a:pPr algn="r"/>
            <a:r>
              <a:rPr lang="nl-NL" dirty="0">
                <a:solidFill>
                  <a:schemeClr val="bg1"/>
                </a:solidFill>
              </a:rPr>
              <a:t>Niks uit deze presentatie mag zonder toestemming gebruikt worden door andere verenigingen of geïnteresseerde. Toestemming kunt u aanvragen via </a:t>
            </a:r>
            <a:r>
              <a:rPr lang="nl-NL" dirty="0">
                <a:solidFill>
                  <a:schemeClr val="bg1"/>
                </a:solidFill>
                <a:hlinkClick r:id="rId4">
                  <a:extLst>
                    <a:ext uri="{A12FA001-AC4F-418D-AE19-62706E023703}">
                      <ahyp:hlinkClr xmlns:ahyp="http://schemas.microsoft.com/office/drawing/2018/hyperlinkcolor" val="tx"/>
                    </a:ext>
                  </a:extLst>
                </a:hlinkClick>
              </a:rPr>
              <a:t>secretaris@atvdeuithof.nl</a:t>
            </a:r>
            <a:r>
              <a:rPr lang="nl-NL" dirty="0">
                <a:solidFill>
                  <a:schemeClr val="bg1"/>
                </a:solidFill>
              </a:rPr>
              <a:t> </a:t>
            </a:r>
          </a:p>
        </p:txBody>
      </p:sp>
      <p:pic>
        <p:nvPicPr>
          <p:cNvPr id="4" name="Afbeelding 3">
            <a:extLst>
              <a:ext uri="{FF2B5EF4-FFF2-40B4-BE49-F238E27FC236}">
                <a16:creationId xmlns:a16="http://schemas.microsoft.com/office/drawing/2014/main" id="{07F1CC99-9BFC-FCBE-573D-10AC317C85C8}"/>
              </a:ext>
            </a:extLst>
          </p:cNvPr>
          <p:cNvPicPr>
            <a:picLocks noChangeAspect="1"/>
          </p:cNvPicPr>
          <p:nvPr/>
        </p:nvPicPr>
        <p:blipFill>
          <a:blip r:embed="rId5"/>
          <a:stretch>
            <a:fillRect/>
          </a:stretch>
        </p:blipFill>
        <p:spPr>
          <a:xfrm>
            <a:off x="-552835" y="3690003"/>
            <a:ext cx="4298449" cy="3582041"/>
          </a:xfrm>
          <a:prstGeom prst="rect">
            <a:avLst/>
          </a:prstGeom>
        </p:spPr>
      </p:pic>
      <p:pic>
        <p:nvPicPr>
          <p:cNvPr id="8" name="Afbeelding 7">
            <a:extLst>
              <a:ext uri="{FF2B5EF4-FFF2-40B4-BE49-F238E27FC236}">
                <a16:creationId xmlns:a16="http://schemas.microsoft.com/office/drawing/2014/main" id="{B72347DB-2E16-0E6A-97AF-4CAC63B6855F}"/>
              </a:ext>
            </a:extLst>
          </p:cNvPr>
          <p:cNvPicPr>
            <a:picLocks noChangeAspect="1"/>
          </p:cNvPicPr>
          <p:nvPr/>
        </p:nvPicPr>
        <p:blipFill>
          <a:blip r:embed="rId6"/>
          <a:stretch>
            <a:fillRect/>
          </a:stretch>
        </p:blipFill>
        <p:spPr>
          <a:xfrm>
            <a:off x="10385052" y="5267436"/>
            <a:ext cx="1691640" cy="1292668"/>
          </a:xfrm>
          <a:prstGeom prst="rect">
            <a:avLst/>
          </a:prstGeom>
        </p:spPr>
      </p:pic>
    </p:spTree>
    <p:extLst>
      <p:ext uri="{BB962C8B-B14F-4D97-AF65-F5344CB8AC3E}">
        <p14:creationId xmlns:p14="http://schemas.microsoft.com/office/powerpoint/2010/main" val="2583275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img037.jpg"/>
          <p:cNvPicPr/>
          <p:nvPr/>
        </p:nvPicPr>
        <p:blipFill>
          <a:blip r:embed="rId2" cstate="print"/>
          <a:stretch>
            <a:fillRect/>
          </a:stretch>
        </p:blipFill>
        <p:spPr>
          <a:xfrm>
            <a:off x="642938" y="444666"/>
            <a:ext cx="9772650" cy="6172200"/>
          </a:xfrm>
          <a:prstGeom prst="rect">
            <a:avLst/>
          </a:prstGeom>
        </p:spPr>
      </p:pic>
      <p:sp>
        <p:nvSpPr>
          <p:cNvPr id="3" name="PIJL-RECHTS 2"/>
          <p:cNvSpPr/>
          <p:nvPr/>
        </p:nvSpPr>
        <p:spPr>
          <a:xfrm rot="1615143">
            <a:off x="2179960" y="2545084"/>
            <a:ext cx="4228556" cy="22204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0000"/>
              </a:solidFill>
            </a:endParaRPr>
          </a:p>
        </p:txBody>
      </p:sp>
      <p:sp>
        <p:nvSpPr>
          <p:cNvPr id="4" name="PIJL-RECHTS 3"/>
          <p:cNvSpPr/>
          <p:nvPr/>
        </p:nvSpPr>
        <p:spPr>
          <a:xfrm rot="20690337">
            <a:off x="2043457" y="1792485"/>
            <a:ext cx="1883468" cy="19288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PIJL-RECHTS 4"/>
          <p:cNvSpPr/>
          <p:nvPr/>
        </p:nvSpPr>
        <p:spPr>
          <a:xfrm>
            <a:off x="2149642" y="3368842"/>
            <a:ext cx="1588169" cy="176463"/>
          </a:xfrm>
          <a:prstGeom prst="rightArrow">
            <a:avLst/>
          </a:prstGeom>
          <a:solidFill>
            <a:srgbClr val="D33F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PIJL-LINKS 5"/>
          <p:cNvSpPr/>
          <p:nvPr/>
        </p:nvSpPr>
        <p:spPr>
          <a:xfrm rot="462573">
            <a:off x="6463302" y="3278449"/>
            <a:ext cx="2299707" cy="239270"/>
          </a:xfrm>
          <a:prstGeom prst="lef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FEF55D6F-AFAC-A7E1-35AA-D540AED20167}"/>
              </a:ext>
            </a:extLst>
          </p:cNvPr>
          <p:cNvPicPr>
            <a:picLocks noChangeAspect="1"/>
          </p:cNvPicPr>
          <p:nvPr/>
        </p:nvPicPr>
        <p:blipFill>
          <a:blip r:embed="rId3"/>
          <a:stretch>
            <a:fillRect/>
          </a:stretch>
        </p:blipFill>
        <p:spPr>
          <a:xfrm>
            <a:off x="11158289" y="5924737"/>
            <a:ext cx="1140051" cy="957155"/>
          </a:xfrm>
          <a:prstGeom prst="rect">
            <a:avLst/>
          </a:prstGeom>
        </p:spPr>
      </p:pic>
    </p:spTree>
    <p:extLst>
      <p:ext uri="{BB962C8B-B14F-4D97-AF65-F5344CB8AC3E}">
        <p14:creationId xmlns:p14="http://schemas.microsoft.com/office/powerpoint/2010/main" val="2574812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0-#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0-#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3000" fill="hold"/>
                                        <p:tgtEl>
                                          <p:spTgt spid="5"/>
                                        </p:tgtEl>
                                        <p:attrNameLst>
                                          <p:attrName>ppt_x</p:attrName>
                                        </p:attrNameLst>
                                      </p:cBhvr>
                                      <p:tavLst>
                                        <p:tav tm="0">
                                          <p:val>
                                            <p:strVal val="0-#ppt_w/2"/>
                                          </p:val>
                                        </p:tav>
                                        <p:tav tm="100000">
                                          <p:val>
                                            <p:strVal val="#ppt_x"/>
                                          </p:val>
                                        </p:tav>
                                      </p:tavLst>
                                    </p:anim>
                                    <p:anim calcmode="lin" valueType="num">
                                      <p:cBhvr additive="base">
                                        <p:cTn id="18" dur="3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3000" fill="hold"/>
                                        <p:tgtEl>
                                          <p:spTgt spid="6"/>
                                        </p:tgtEl>
                                        <p:attrNameLst>
                                          <p:attrName>ppt_x</p:attrName>
                                        </p:attrNameLst>
                                      </p:cBhvr>
                                      <p:tavLst>
                                        <p:tav tm="0">
                                          <p:val>
                                            <p:strVal val="1+#ppt_w/2"/>
                                          </p:val>
                                        </p:tav>
                                        <p:tav tm="100000">
                                          <p:val>
                                            <p:strVal val="#ppt_x"/>
                                          </p:val>
                                        </p:tav>
                                      </p:tavLst>
                                    </p:anim>
                                    <p:anim calcmode="lin" valueType="num">
                                      <p:cBhvr additive="base">
                                        <p:cTn id="24" dur="3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img042.jpg"/>
          <p:cNvPicPr/>
          <p:nvPr/>
        </p:nvPicPr>
        <p:blipFill>
          <a:blip r:embed="rId2" cstate="print"/>
          <a:stretch>
            <a:fillRect/>
          </a:stretch>
        </p:blipFill>
        <p:spPr>
          <a:xfrm>
            <a:off x="593558" y="208548"/>
            <a:ext cx="10234863" cy="6416842"/>
          </a:xfrm>
          <a:prstGeom prst="rect">
            <a:avLst/>
          </a:prstGeom>
        </p:spPr>
      </p:pic>
      <p:sp>
        <p:nvSpPr>
          <p:cNvPr id="3" name="Tekstvak 2"/>
          <p:cNvSpPr txBox="1"/>
          <p:nvPr/>
        </p:nvSpPr>
        <p:spPr>
          <a:xfrm>
            <a:off x="2727157" y="818147"/>
            <a:ext cx="3994485" cy="707886"/>
          </a:xfrm>
          <a:prstGeom prst="rect">
            <a:avLst/>
          </a:prstGeom>
          <a:noFill/>
        </p:spPr>
        <p:txBody>
          <a:bodyPr wrap="square" rtlCol="0">
            <a:spAutoFit/>
          </a:bodyPr>
          <a:lstStyle/>
          <a:p>
            <a:r>
              <a:rPr lang="en-US" sz="4000">
                <a:solidFill>
                  <a:srgbClr val="FF0000"/>
                </a:solidFill>
                <a:latin typeface="Cambria" pitchFamily="18" charset="0"/>
              </a:rPr>
              <a:t>TROSROOS</a:t>
            </a:r>
            <a:endParaRPr lang="nl-NL" sz="4000">
              <a:solidFill>
                <a:srgbClr val="FF0000"/>
              </a:solidFill>
              <a:latin typeface="Cambria" pitchFamily="18" charset="0"/>
            </a:endParaRPr>
          </a:p>
        </p:txBody>
      </p:sp>
      <p:pic>
        <p:nvPicPr>
          <p:cNvPr id="4" name="Afbeelding 3">
            <a:extLst>
              <a:ext uri="{FF2B5EF4-FFF2-40B4-BE49-F238E27FC236}">
                <a16:creationId xmlns:a16="http://schemas.microsoft.com/office/drawing/2014/main" id="{4DBAC2D5-D2C2-1C3F-0047-9D96A2848A1F}"/>
              </a:ext>
            </a:extLst>
          </p:cNvPr>
          <p:cNvPicPr>
            <a:picLocks noChangeAspect="1"/>
          </p:cNvPicPr>
          <p:nvPr/>
        </p:nvPicPr>
        <p:blipFill>
          <a:blip r:embed="rId3"/>
          <a:stretch>
            <a:fillRect/>
          </a:stretch>
        </p:blipFill>
        <p:spPr>
          <a:xfrm>
            <a:off x="11148561" y="5900845"/>
            <a:ext cx="1140051" cy="957155"/>
          </a:xfrm>
          <a:prstGeom prst="rect">
            <a:avLst/>
          </a:prstGeom>
        </p:spPr>
      </p:pic>
    </p:spTree>
    <p:extLst>
      <p:ext uri="{BB962C8B-B14F-4D97-AF65-F5344CB8AC3E}">
        <p14:creationId xmlns:p14="http://schemas.microsoft.com/office/powerpoint/2010/main" val="129925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img041.jpg"/>
          <p:cNvPicPr/>
          <p:nvPr/>
        </p:nvPicPr>
        <p:blipFill>
          <a:blip r:embed="rId2" cstate="print"/>
          <a:stretch>
            <a:fillRect/>
          </a:stretch>
        </p:blipFill>
        <p:spPr>
          <a:xfrm>
            <a:off x="1219200" y="304800"/>
            <a:ext cx="8856133" cy="6079067"/>
          </a:xfrm>
          <a:prstGeom prst="rect">
            <a:avLst/>
          </a:prstGeom>
        </p:spPr>
      </p:pic>
      <p:sp>
        <p:nvSpPr>
          <p:cNvPr id="3" name="PIJL-LINKS 2"/>
          <p:cNvSpPr/>
          <p:nvPr/>
        </p:nvSpPr>
        <p:spPr>
          <a:xfrm rot="20079345">
            <a:off x="6716824" y="3799303"/>
            <a:ext cx="3773756" cy="280803"/>
          </a:xfrm>
          <a:prstGeom prst="leftArrow">
            <a:avLst/>
          </a:prstGeom>
          <a:solidFill>
            <a:srgbClr val="4DFB3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p:cNvSpPr txBox="1"/>
          <p:nvPr/>
        </p:nvSpPr>
        <p:spPr>
          <a:xfrm>
            <a:off x="10411326" y="962526"/>
            <a:ext cx="1588169" cy="3785652"/>
          </a:xfrm>
          <a:prstGeom prst="rect">
            <a:avLst/>
          </a:prstGeom>
          <a:noFill/>
        </p:spPr>
        <p:txBody>
          <a:bodyPr wrap="square" rtlCol="0">
            <a:spAutoFit/>
          </a:bodyPr>
          <a:lstStyle/>
          <a:p>
            <a:r>
              <a:rPr lang="en-US" sz="2000" dirty="0">
                <a:latin typeface="Calibri Light" panose="020F0302020204030204" pitchFamily="34" charset="0"/>
                <a:cs typeface="Calibri Light" panose="020F0302020204030204" pitchFamily="34" charset="0"/>
              </a:rPr>
              <a:t>Oud </a:t>
            </a:r>
            <a:r>
              <a:rPr lang="en-US" sz="2000" dirty="0" err="1">
                <a:latin typeface="Calibri Light" panose="020F0302020204030204" pitchFamily="34" charset="0"/>
                <a:cs typeface="Calibri Light" panose="020F0302020204030204" pitchFamily="34" charset="0"/>
              </a:rPr>
              <a:t>hout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snoeien</a:t>
            </a:r>
            <a:r>
              <a:rPr lang="en-US" sz="2000" dirty="0">
                <a:latin typeface="Calibri Light" panose="020F0302020204030204" pitchFamily="34" charset="0"/>
                <a:cs typeface="Calibri Light" panose="020F0302020204030204" pitchFamily="34" charset="0"/>
              </a:rPr>
              <a:t> we </a:t>
            </a:r>
            <a:r>
              <a:rPr lang="en-US" sz="2000" dirty="0" err="1">
                <a:latin typeface="Calibri Light" panose="020F0302020204030204" pitchFamily="34" charset="0"/>
                <a:cs typeface="Calibri Light" panose="020F0302020204030204" pitchFamily="34" charset="0"/>
              </a:rPr>
              <a:t>weg</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waar</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jonge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scheuten</a:t>
            </a:r>
            <a:r>
              <a:rPr lang="en-US" sz="2000" dirty="0">
                <a:latin typeface="Calibri Light" panose="020F0302020204030204" pitchFamily="34" charset="0"/>
                <a:cs typeface="Calibri Light" panose="020F0302020204030204" pitchFamily="34" charset="0"/>
              </a:rPr>
              <a:t> op </a:t>
            </a:r>
            <a:r>
              <a:rPr lang="en-US" sz="2000" dirty="0" err="1">
                <a:latin typeface="Calibri Light" panose="020F0302020204030204" pitchFamily="34" charset="0"/>
                <a:cs typeface="Calibri Light" panose="020F0302020204030204" pitchFamily="34" charset="0"/>
              </a:rPr>
              <a:t>groeien</a:t>
            </a:r>
            <a:r>
              <a:rPr lang="en-US" sz="2000" dirty="0">
                <a:latin typeface="Calibri Light" panose="020F0302020204030204" pitchFamily="34" charset="0"/>
                <a:cs typeface="Calibri Light" panose="020F0302020204030204" pitchFamily="34" charset="0"/>
              </a:rPr>
              <a:t>  laten we </a:t>
            </a:r>
            <a:r>
              <a:rPr lang="en-US" sz="2000" dirty="0" err="1">
                <a:latin typeface="Calibri Light" panose="020F0302020204030204" pitchFamily="34" charset="0"/>
                <a:cs typeface="Calibri Light" panose="020F0302020204030204" pitchFamily="34" charset="0"/>
              </a:rPr>
              <a:t>zitten</a:t>
            </a:r>
            <a:r>
              <a:rPr lang="en-US" sz="2000" dirty="0">
                <a:latin typeface="Calibri Light" panose="020F0302020204030204" pitchFamily="34" charset="0"/>
                <a:cs typeface="Calibri Light" panose="020F0302020204030204" pitchFamily="34" charset="0"/>
              </a:rPr>
              <a:t>, het </a:t>
            </a:r>
            <a:r>
              <a:rPr lang="en-US" sz="2000" dirty="0" err="1">
                <a:latin typeface="Calibri Light" panose="020F0302020204030204" pitchFamily="34" charset="0"/>
                <a:cs typeface="Calibri Light" panose="020F0302020204030204" pitchFamily="34" charset="0"/>
              </a:rPr>
              <a:t>oude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hout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halen</a:t>
            </a:r>
            <a:r>
              <a:rPr lang="en-US" sz="2000" dirty="0">
                <a:latin typeface="Calibri Light" panose="020F0302020204030204" pitchFamily="34" charset="0"/>
                <a:cs typeface="Calibri Light" panose="020F0302020204030204" pitchFamily="34" charset="0"/>
              </a:rPr>
              <a:t> we </a:t>
            </a:r>
            <a:r>
              <a:rPr lang="en-US" sz="2000" dirty="0" err="1">
                <a:latin typeface="Calibri Light" panose="020F0302020204030204" pitchFamily="34" charset="0"/>
                <a:cs typeface="Calibri Light" panose="020F0302020204030204" pitchFamily="34" charset="0"/>
              </a:rPr>
              <a:t>zover</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als</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mogelijk</a:t>
            </a:r>
            <a:r>
              <a:rPr lang="en-US" sz="2000" dirty="0">
                <a:latin typeface="Calibri Light" panose="020F0302020204030204" pitchFamily="34" charset="0"/>
                <a:cs typeface="Calibri Light" panose="020F0302020204030204" pitchFamily="34" charset="0"/>
              </a:rPr>
              <a:t> is </a:t>
            </a:r>
            <a:r>
              <a:rPr lang="en-US" sz="2000" dirty="0" err="1">
                <a:latin typeface="Calibri Light" panose="020F0302020204030204" pitchFamily="34" charset="0"/>
                <a:cs typeface="Calibri Light" panose="020F0302020204030204" pitchFamily="34" charset="0"/>
              </a:rPr>
              <a:t>weg</a:t>
            </a:r>
            <a:r>
              <a:rPr lang="en-US" sz="2000" dirty="0">
                <a:latin typeface="Calibri Light" panose="020F0302020204030204" pitchFamily="34" charset="0"/>
                <a:cs typeface="Calibri Light" panose="020F0302020204030204" pitchFamily="34" charset="0"/>
              </a:rPr>
              <a:t>.</a:t>
            </a:r>
            <a:endParaRPr lang="nl-NL" sz="2000" dirty="0">
              <a:latin typeface="Calibri Light" panose="020F0302020204030204" pitchFamily="34" charset="0"/>
              <a:cs typeface="Calibri Light" panose="020F0302020204030204" pitchFamily="34" charset="0"/>
            </a:endParaRPr>
          </a:p>
        </p:txBody>
      </p:sp>
      <p:pic>
        <p:nvPicPr>
          <p:cNvPr id="5" name="Afbeelding 4">
            <a:extLst>
              <a:ext uri="{FF2B5EF4-FFF2-40B4-BE49-F238E27FC236}">
                <a16:creationId xmlns:a16="http://schemas.microsoft.com/office/drawing/2014/main" id="{E0C01AA1-B7CD-9A8C-B353-4B706F12BBA1}"/>
              </a:ext>
            </a:extLst>
          </p:cNvPr>
          <p:cNvPicPr>
            <a:picLocks noChangeAspect="1"/>
          </p:cNvPicPr>
          <p:nvPr/>
        </p:nvPicPr>
        <p:blipFill>
          <a:blip r:embed="rId3"/>
          <a:stretch>
            <a:fillRect/>
          </a:stretch>
        </p:blipFill>
        <p:spPr>
          <a:xfrm>
            <a:off x="11172984" y="5975724"/>
            <a:ext cx="1140051" cy="957155"/>
          </a:xfrm>
          <a:prstGeom prst="rect">
            <a:avLst/>
          </a:prstGeom>
        </p:spPr>
      </p:pic>
    </p:spTree>
    <p:extLst>
      <p:ext uri="{BB962C8B-B14F-4D97-AF65-F5344CB8AC3E}">
        <p14:creationId xmlns:p14="http://schemas.microsoft.com/office/powerpoint/2010/main" val="383577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img047.jpg"/>
          <p:cNvPicPr/>
          <p:nvPr/>
        </p:nvPicPr>
        <p:blipFill>
          <a:blip r:embed="rId2" cstate="print"/>
          <a:stretch>
            <a:fillRect/>
          </a:stretch>
        </p:blipFill>
        <p:spPr>
          <a:xfrm>
            <a:off x="461963" y="0"/>
            <a:ext cx="11730037" cy="6604000"/>
          </a:xfrm>
          <a:prstGeom prst="rect">
            <a:avLst/>
          </a:prstGeom>
        </p:spPr>
      </p:pic>
      <p:sp>
        <p:nvSpPr>
          <p:cNvPr id="3" name="PIJL-LINKS 2"/>
          <p:cNvSpPr/>
          <p:nvPr/>
        </p:nvSpPr>
        <p:spPr>
          <a:xfrm rot="2670429">
            <a:off x="7301241" y="3147874"/>
            <a:ext cx="3095474" cy="23835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p:cNvSpPr txBox="1"/>
          <p:nvPr/>
        </p:nvSpPr>
        <p:spPr>
          <a:xfrm>
            <a:off x="9944993" y="3775285"/>
            <a:ext cx="2165685" cy="1323439"/>
          </a:xfrm>
          <a:prstGeom prst="rect">
            <a:avLst/>
          </a:prstGeom>
          <a:noFill/>
        </p:spPr>
        <p:txBody>
          <a:bodyPr wrap="square" rtlCol="0">
            <a:spAutoFit/>
          </a:bodyPr>
          <a:lstStyle/>
          <a:p>
            <a:r>
              <a:rPr lang="en-US" sz="2000" dirty="0">
                <a:latin typeface="Calibri Light" panose="020F0302020204030204" pitchFamily="34" charset="0"/>
                <a:cs typeface="Calibri Light" panose="020F0302020204030204" pitchFamily="34" charset="0"/>
              </a:rPr>
              <a:t>Let op met </a:t>
            </a:r>
            <a:r>
              <a:rPr lang="en-US" sz="2000" dirty="0" err="1">
                <a:latin typeface="Calibri Light" panose="020F0302020204030204" pitchFamily="34" charset="0"/>
                <a:cs typeface="Calibri Light" panose="020F0302020204030204" pitchFamily="34" charset="0"/>
              </a:rPr>
              <a:t>knippen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voor</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behoud</a:t>
            </a:r>
            <a:r>
              <a:rPr lang="en-US" sz="2000" dirty="0">
                <a:latin typeface="Calibri Light" panose="020F0302020204030204" pitchFamily="34" charset="0"/>
                <a:cs typeface="Calibri Light" panose="020F0302020204030204" pitchFamily="34" charset="0"/>
              </a:rPr>
              <a:t> van </a:t>
            </a:r>
            <a:r>
              <a:rPr lang="en-US" sz="2000" dirty="0" err="1">
                <a:latin typeface="Calibri Light" panose="020F0302020204030204" pitchFamily="34" charset="0"/>
                <a:cs typeface="Calibri Light" panose="020F0302020204030204" pitchFamily="34" charset="0"/>
              </a:rPr>
              <a:t>een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mooie</a:t>
            </a:r>
            <a:r>
              <a:rPr lang="en-US" sz="2000" dirty="0">
                <a:latin typeface="Calibri Light" panose="020F0302020204030204" pitchFamily="34" charset="0"/>
                <a:cs typeface="Calibri Light" panose="020F0302020204030204" pitchFamily="34" charset="0"/>
              </a:rPr>
              <a:t> ronde kroon</a:t>
            </a:r>
            <a:endParaRPr lang="nl-NL" sz="2000" dirty="0">
              <a:latin typeface="Calibri Light" panose="020F0302020204030204" pitchFamily="34" charset="0"/>
              <a:cs typeface="Calibri Light" panose="020F0302020204030204" pitchFamily="34" charset="0"/>
            </a:endParaRPr>
          </a:p>
        </p:txBody>
      </p:sp>
      <p:pic>
        <p:nvPicPr>
          <p:cNvPr id="5" name="Afbeelding 4">
            <a:extLst>
              <a:ext uri="{FF2B5EF4-FFF2-40B4-BE49-F238E27FC236}">
                <a16:creationId xmlns:a16="http://schemas.microsoft.com/office/drawing/2014/main" id="{659722DB-FE0A-4E5E-1B97-0382925D865C}"/>
              </a:ext>
            </a:extLst>
          </p:cNvPr>
          <p:cNvPicPr>
            <a:picLocks noChangeAspect="1"/>
          </p:cNvPicPr>
          <p:nvPr/>
        </p:nvPicPr>
        <p:blipFill>
          <a:blip r:embed="rId3"/>
          <a:stretch>
            <a:fillRect/>
          </a:stretch>
        </p:blipFill>
        <p:spPr>
          <a:xfrm>
            <a:off x="11160011" y="5920905"/>
            <a:ext cx="1140051" cy="957155"/>
          </a:xfrm>
          <a:prstGeom prst="rect">
            <a:avLst/>
          </a:prstGeom>
        </p:spPr>
      </p:pic>
    </p:spTree>
    <p:extLst>
      <p:ext uri="{BB962C8B-B14F-4D97-AF65-F5344CB8AC3E}">
        <p14:creationId xmlns:p14="http://schemas.microsoft.com/office/powerpoint/2010/main" val="873526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DSC02450.JPG"/>
          <p:cNvPicPr>
            <a:picLocks noChangeAspect="1"/>
          </p:cNvPicPr>
          <p:nvPr/>
        </p:nvPicPr>
        <p:blipFill>
          <a:blip r:embed="rId2" cstate="print"/>
          <a:stretch>
            <a:fillRect/>
          </a:stretch>
        </p:blipFill>
        <p:spPr>
          <a:xfrm>
            <a:off x="702978" y="523486"/>
            <a:ext cx="6627211" cy="5622482"/>
          </a:xfrm>
          <a:prstGeom prst="rect">
            <a:avLst/>
          </a:prstGeom>
        </p:spPr>
      </p:pic>
      <p:sp>
        <p:nvSpPr>
          <p:cNvPr id="3" name="Tekstvak 2"/>
          <p:cNvSpPr txBox="1"/>
          <p:nvPr/>
        </p:nvSpPr>
        <p:spPr>
          <a:xfrm>
            <a:off x="8175280" y="899410"/>
            <a:ext cx="3313742" cy="3785652"/>
          </a:xfrm>
          <a:prstGeom prst="rect">
            <a:avLst/>
          </a:prstGeom>
          <a:noFill/>
        </p:spPr>
        <p:txBody>
          <a:bodyPr wrap="square" rtlCol="0">
            <a:spAutoFit/>
          </a:bodyPr>
          <a:lstStyle/>
          <a:p>
            <a:r>
              <a:rPr lang="en-US" sz="2000" b="1" dirty="0" err="1">
                <a:latin typeface="Calibri Light" panose="020F0302020204030204" pitchFamily="34" charset="0"/>
                <a:cs typeface="Calibri Light" panose="020F0302020204030204" pitchFamily="34" charset="0"/>
              </a:rPr>
              <a:t>Tros</a:t>
            </a:r>
            <a:r>
              <a:rPr lang="en-US" sz="2000" b="1" dirty="0">
                <a:latin typeface="Calibri Light" panose="020F0302020204030204" pitchFamily="34" charset="0"/>
                <a:cs typeface="Calibri Light" panose="020F0302020204030204" pitchFamily="34" charset="0"/>
              </a:rPr>
              <a:t> </a:t>
            </a:r>
            <a:r>
              <a:rPr lang="en-US" sz="2000" b="1" dirty="0" err="1">
                <a:latin typeface="Calibri Light" panose="020F0302020204030204" pitchFamily="34" charset="0"/>
                <a:cs typeface="Calibri Light" panose="020F0302020204030204" pitchFamily="34" charset="0"/>
              </a:rPr>
              <a:t>roos</a:t>
            </a:r>
            <a:endParaRPr lang="en-US" sz="2000" b="1" dirty="0">
              <a:latin typeface="Calibri Light" panose="020F0302020204030204" pitchFamily="34" charset="0"/>
              <a:cs typeface="Calibri Light" panose="020F0302020204030204" pitchFamily="34" charset="0"/>
            </a:endParaRPr>
          </a:p>
          <a:p>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U </a:t>
            </a:r>
            <a:r>
              <a:rPr lang="en-US" sz="2000" dirty="0" err="1">
                <a:latin typeface="Calibri Light" panose="020F0302020204030204" pitchFamily="34" charset="0"/>
                <a:cs typeface="Calibri Light" panose="020F0302020204030204" pitchFamily="34" charset="0"/>
              </a:rPr>
              <a:t>ziet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hier</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verschillende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houten</a:t>
            </a:r>
            <a:r>
              <a:rPr lang="en-US" sz="2000" dirty="0">
                <a:latin typeface="Calibri Light" panose="020F0302020204030204" pitchFamily="34" charset="0"/>
                <a:cs typeface="Calibri Light" panose="020F0302020204030204" pitchFamily="34" charset="0"/>
              </a:rPr>
              <a:t> en </a:t>
            </a:r>
            <a:r>
              <a:rPr lang="en-US" sz="2000" dirty="0" err="1">
                <a:latin typeface="Calibri Light" panose="020F0302020204030204" pitchFamily="34" charset="0"/>
                <a:cs typeface="Calibri Light" panose="020F0302020204030204" pitchFamily="34" charset="0"/>
              </a:rPr>
              <a:t>lange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stelen</a:t>
            </a:r>
            <a:r>
              <a:rPr lang="en-US" sz="2000" dirty="0">
                <a:latin typeface="Calibri Light" panose="020F0302020204030204" pitchFamily="34" charset="0"/>
                <a:cs typeface="Calibri Light" panose="020F0302020204030204" pitchFamily="34" charset="0"/>
              </a:rPr>
              <a:t> en het hart zit </a:t>
            </a:r>
            <a:r>
              <a:rPr lang="en-US" sz="2000" dirty="0" err="1">
                <a:latin typeface="Calibri Light" panose="020F0302020204030204" pitchFamily="34" charset="0"/>
                <a:cs typeface="Calibri Light" panose="020F0302020204030204" pitchFamily="34" charset="0"/>
              </a:rPr>
              <a:t>dicht</a:t>
            </a:r>
            <a:r>
              <a:rPr lang="en-US" sz="2000" dirty="0">
                <a:latin typeface="Calibri Light" panose="020F0302020204030204" pitchFamily="34" charset="0"/>
                <a:cs typeface="Calibri Light" panose="020F0302020204030204" pitchFamily="34" charset="0"/>
              </a:rPr>
              <a:t>.</a:t>
            </a:r>
          </a:p>
          <a:p>
            <a:r>
              <a:rPr lang="en-US" sz="2000" dirty="0">
                <a:latin typeface="Calibri Light" panose="020F0302020204030204" pitchFamily="34" charset="0"/>
                <a:cs typeface="Calibri Light" panose="020F0302020204030204" pitchFamily="34" charset="0"/>
              </a:rPr>
              <a:t>Om </a:t>
            </a:r>
            <a:r>
              <a:rPr lang="en-US" sz="2000" dirty="0" err="1">
                <a:latin typeface="Calibri Light" panose="020F0302020204030204" pitchFamily="34" charset="0"/>
                <a:cs typeface="Calibri Light" panose="020F0302020204030204" pitchFamily="34" charset="0"/>
              </a:rPr>
              <a:t>ruimte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te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geven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halen</a:t>
            </a:r>
            <a:r>
              <a:rPr lang="en-US" sz="2000" dirty="0">
                <a:latin typeface="Calibri Light" panose="020F0302020204030204" pitchFamily="34" charset="0"/>
                <a:cs typeface="Calibri Light" panose="020F0302020204030204" pitchFamily="34" charset="0"/>
              </a:rPr>
              <a:t> we </a:t>
            </a:r>
            <a:r>
              <a:rPr lang="en-US" sz="2000" dirty="0" err="1">
                <a:latin typeface="Calibri Light" panose="020F0302020204030204" pitchFamily="34" charset="0"/>
                <a:cs typeface="Calibri Light" panose="020F0302020204030204" pitchFamily="34" charset="0"/>
              </a:rPr>
              <a:t>een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aantal</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takken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weg</a:t>
            </a:r>
            <a:r>
              <a:rPr lang="en-US" sz="2000" dirty="0">
                <a:latin typeface="Calibri Light" panose="020F0302020204030204" pitchFamily="34" charset="0"/>
                <a:cs typeface="Calibri Light" panose="020F0302020204030204" pitchFamily="34" charset="0"/>
              </a:rPr>
              <a:t>.</a:t>
            </a:r>
          </a:p>
          <a:p>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 1-----Oud </a:t>
            </a:r>
            <a:r>
              <a:rPr lang="en-US" sz="2000" dirty="0" err="1">
                <a:latin typeface="Calibri Light" panose="020F0302020204030204" pitchFamily="34" charset="0"/>
                <a:cs typeface="Calibri Light" panose="020F0302020204030204" pitchFamily="34" charset="0"/>
              </a:rPr>
              <a:t>hout</a:t>
            </a:r>
            <a:r>
              <a:rPr lang="en-US" sz="2000" dirty="0">
                <a:latin typeface="Calibri Light" panose="020F0302020204030204" pitchFamily="34" charset="0"/>
                <a:cs typeface="Calibri Light" panose="020F0302020204030204" pitchFamily="34" charset="0"/>
              </a:rPr>
              <a:t> </a:t>
            </a:r>
          </a:p>
          <a:p>
            <a:r>
              <a:rPr lang="en-US" sz="2000" dirty="0">
                <a:latin typeface="Calibri Light" panose="020F0302020204030204" pitchFamily="34" charset="0"/>
                <a:cs typeface="Calibri Light" panose="020F0302020204030204" pitchFamily="34" charset="0"/>
              </a:rPr>
              <a:t>2 -----</a:t>
            </a:r>
            <a:r>
              <a:rPr lang="en-US" sz="2000" dirty="0" err="1">
                <a:latin typeface="Calibri Light" panose="020F0302020204030204" pitchFamily="34" charset="0"/>
                <a:cs typeface="Calibri Light" panose="020F0302020204030204" pitchFamily="34" charset="0"/>
              </a:rPr>
              <a:t>kruisende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takken</a:t>
            </a:r>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 3----- </a:t>
            </a:r>
            <a:r>
              <a:rPr lang="en-US" sz="2000" dirty="0" err="1">
                <a:latin typeface="Calibri Light" panose="020F0302020204030204" pitchFamily="34" charset="0"/>
                <a:cs typeface="Calibri Light" panose="020F0302020204030204" pitchFamily="34" charset="0"/>
              </a:rPr>
              <a:t>lange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takken</a:t>
            </a:r>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 4 ---- </a:t>
            </a:r>
            <a:r>
              <a:rPr lang="en-US" sz="2000" dirty="0" err="1">
                <a:latin typeface="Calibri Light" panose="020F0302020204030204" pitchFamily="34" charset="0"/>
                <a:cs typeface="Calibri Light" panose="020F0302020204030204" pitchFamily="34" charset="0"/>
              </a:rPr>
              <a:t>loten</a:t>
            </a:r>
            <a:r>
              <a:rPr lang="en-US" sz="2000" dirty="0">
                <a:latin typeface="Calibri Light" panose="020F0302020204030204" pitchFamily="34" charset="0"/>
                <a:cs typeface="Calibri Light" panose="020F0302020204030204" pitchFamily="34" charset="0"/>
              </a:rPr>
              <a:t> op </a:t>
            </a:r>
            <a:r>
              <a:rPr lang="en-US" sz="2000" dirty="0" err="1">
                <a:latin typeface="Calibri Light" panose="020F0302020204030204" pitchFamily="34" charset="0"/>
                <a:cs typeface="Calibri Light" panose="020F0302020204030204" pitchFamily="34" charset="0"/>
              </a:rPr>
              <a:t>lange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stelen</a:t>
            </a:r>
            <a:r>
              <a:rPr lang="en-US" sz="2000" dirty="0">
                <a:latin typeface="Calibri Light" panose="020F0302020204030204" pitchFamily="34" charset="0"/>
                <a:cs typeface="Calibri Light" panose="020F0302020204030204" pitchFamily="34" charset="0"/>
              </a:rPr>
              <a:t>.</a:t>
            </a:r>
            <a:endParaRPr lang="nl-NL" sz="2000" dirty="0">
              <a:latin typeface="Calibri Light" panose="020F0302020204030204" pitchFamily="34" charset="0"/>
              <a:cs typeface="Calibri Light" panose="020F0302020204030204" pitchFamily="34" charset="0"/>
            </a:endParaRPr>
          </a:p>
        </p:txBody>
      </p:sp>
      <p:sp>
        <p:nvSpPr>
          <p:cNvPr id="4" name="PIJL-RECHTS 3"/>
          <p:cNvSpPr/>
          <p:nvPr/>
        </p:nvSpPr>
        <p:spPr>
          <a:xfrm>
            <a:off x="-550166" y="3539783"/>
            <a:ext cx="1757896" cy="16594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PIJL-RECHTS 4"/>
          <p:cNvSpPr/>
          <p:nvPr/>
        </p:nvSpPr>
        <p:spPr>
          <a:xfrm>
            <a:off x="695069" y="3057993"/>
            <a:ext cx="1603949" cy="20986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PIJL-RECHTS 5"/>
          <p:cNvSpPr/>
          <p:nvPr/>
        </p:nvSpPr>
        <p:spPr>
          <a:xfrm rot="10199588">
            <a:off x="5531370" y="2398426"/>
            <a:ext cx="2263515" cy="16489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PIJL-LINKS 6"/>
          <p:cNvSpPr/>
          <p:nvPr/>
        </p:nvSpPr>
        <p:spPr>
          <a:xfrm>
            <a:off x="4317167" y="4062336"/>
            <a:ext cx="2053652" cy="16489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Afbeelding 7">
            <a:extLst>
              <a:ext uri="{FF2B5EF4-FFF2-40B4-BE49-F238E27FC236}">
                <a16:creationId xmlns:a16="http://schemas.microsoft.com/office/drawing/2014/main" id="{E5168B2C-721C-2E79-9B05-AD5BE0B53DE0}"/>
              </a:ext>
            </a:extLst>
          </p:cNvPr>
          <p:cNvPicPr>
            <a:picLocks noChangeAspect="1"/>
          </p:cNvPicPr>
          <p:nvPr/>
        </p:nvPicPr>
        <p:blipFill>
          <a:blip r:embed="rId3"/>
          <a:stretch>
            <a:fillRect/>
          </a:stretch>
        </p:blipFill>
        <p:spPr>
          <a:xfrm>
            <a:off x="11177744" y="5944619"/>
            <a:ext cx="1140051" cy="9571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0-#ppt_w/2"/>
                                          </p:val>
                                        </p:tav>
                                        <p:tav tm="100000">
                                          <p:val>
                                            <p:strVal val="#ppt_x"/>
                                          </p:val>
                                        </p:tav>
                                      </p:tavLst>
                                    </p:anim>
                                    <p:anim calcmode="lin" valueType="num">
                                      <p:cBhvr additive="base">
                                        <p:cTn id="8" dur="3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3000" fill="hold"/>
                                        <p:tgtEl>
                                          <p:spTgt spid="5"/>
                                        </p:tgtEl>
                                        <p:attrNameLst>
                                          <p:attrName>ppt_x</p:attrName>
                                        </p:attrNameLst>
                                      </p:cBhvr>
                                      <p:tavLst>
                                        <p:tav tm="0">
                                          <p:val>
                                            <p:strVal val="0-#ppt_w/2"/>
                                          </p:val>
                                        </p:tav>
                                        <p:tav tm="100000">
                                          <p:val>
                                            <p:strVal val="#ppt_x"/>
                                          </p:val>
                                        </p:tav>
                                      </p:tavLst>
                                    </p:anim>
                                    <p:anim calcmode="lin" valueType="num">
                                      <p:cBhvr additive="base">
                                        <p:cTn id="14" dur="3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3000" fill="hold"/>
                                        <p:tgtEl>
                                          <p:spTgt spid="6"/>
                                        </p:tgtEl>
                                        <p:attrNameLst>
                                          <p:attrName>ppt_x</p:attrName>
                                        </p:attrNameLst>
                                      </p:cBhvr>
                                      <p:tavLst>
                                        <p:tav tm="0">
                                          <p:val>
                                            <p:strVal val="1+#ppt_w/2"/>
                                          </p:val>
                                        </p:tav>
                                        <p:tav tm="100000">
                                          <p:val>
                                            <p:strVal val="#ppt_x"/>
                                          </p:val>
                                        </p:tav>
                                      </p:tavLst>
                                    </p:anim>
                                    <p:anim calcmode="lin" valueType="num">
                                      <p:cBhvr additive="base">
                                        <p:cTn id="20" dur="3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3000" fill="hold"/>
                                        <p:tgtEl>
                                          <p:spTgt spid="7"/>
                                        </p:tgtEl>
                                        <p:attrNameLst>
                                          <p:attrName>ppt_x</p:attrName>
                                        </p:attrNameLst>
                                      </p:cBhvr>
                                      <p:tavLst>
                                        <p:tav tm="0">
                                          <p:val>
                                            <p:strVal val="1+#ppt_w/2"/>
                                          </p:val>
                                        </p:tav>
                                        <p:tav tm="100000">
                                          <p:val>
                                            <p:strVal val="#ppt_x"/>
                                          </p:val>
                                        </p:tav>
                                      </p:tavLst>
                                    </p:anim>
                                    <p:anim calcmode="lin" valueType="num">
                                      <p:cBhvr additive="base">
                                        <p:cTn id="26" dur="3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DSC02449.JPG"/>
          <p:cNvPicPr>
            <a:picLocks noChangeAspect="1"/>
          </p:cNvPicPr>
          <p:nvPr/>
        </p:nvPicPr>
        <p:blipFill>
          <a:blip r:embed="rId2" cstate="print"/>
          <a:stretch>
            <a:fillRect/>
          </a:stretch>
        </p:blipFill>
        <p:spPr>
          <a:xfrm>
            <a:off x="687988" y="583446"/>
            <a:ext cx="7548168" cy="5661126"/>
          </a:xfrm>
          <a:prstGeom prst="rect">
            <a:avLst/>
          </a:prstGeom>
        </p:spPr>
      </p:pic>
      <p:sp>
        <p:nvSpPr>
          <p:cNvPr id="3" name="PIJL-LINKS 2"/>
          <p:cNvSpPr/>
          <p:nvPr/>
        </p:nvSpPr>
        <p:spPr>
          <a:xfrm>
            <a:off x="5069305" y="4299285"/>
            <a:ext cx="1780673" cy="14437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ekstvak 3"/>
          <p:cNvSpPr txBox="1"/>
          <p:nvPr/>
        </p:nvSpPr>
        <p:spPr>
          <a:xfrm>
            <a:off x="8691327" y="2638212"/>
            <a:ext cx="2978590" cy="1938992"/>
          </a:xfrm>
          <a:prstGeom prst="rect">
            <a:avLst/>
          </a:prstGeom>
          <a:noFill/>
        </p:spPr>
        <p:txBody>
          <a:bodyPr wrap="square" rtlCol="0">
            <a:spAutoFit/>
          </a:bodyPr>
          <a:lstStyle/>
          <a:p>
            <a:r>
              <a:rPr lang="en-US" sz="2000" b="1" dirty="0" err="1">
                <a:latin typeface="Calibri Light" panose="020F0302020204030204" pitchFamily="34" charset="0"/>
                <a:cs typeface="Calibri Light" panose="020F0302020204030204" pitchFamily="34" charset="0"/>
              </a:rPr>
              <a:t>Jonge</a:t>
            </a:r>
            <a:r>
              <a:rPr lang="en-US" sz="2000" b="1" dirty="0">
                <a:latin typeface="Calibri Light" panose="020F0302020204030204" pitchFamily="34" charset="0"/>
                <a:cs typeface="Calibri Light" panose="020F0302020204030204" pitchFamily="34" charset="0"/>
              </a:rPr>
              <a:t> loot</a:t>
            </a:r>
          </a:p>
          <a:p>
            <a:r>
              <a:rPr lang="en-US" sz="2000" dirty="0">
                <a:latin typeface="Calibri Light" panose="020F0302020204030204" pitchFamily="34" charset="0"/>
                <a:cs typeface="Calibri Light" panose="020F0302020204030204" pitchFamily="34" charset="0"/>
              </a:rPr>
              <a:t>Als </a:t>
            </a:r>
            <a:r>
              <a:rPr lang="en-US" sz="2000" dirty="0" err="1">
                <a:latin typeface="Calibri Light" panose="020F0302020204030204" pitchFamily="34" charset="0"/>
                <a:cs typeface="Calibri Light" panose="020F0302020204030204" pitchFamily="34" charset="0"/>
              </a:rPr>
              <a:t>dit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geen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wilde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uitgroei</a:t>
            </a:r>
            <a:r>
              <a:rPr lang="en-US" sz="2000" dirty="0">
                <a:latin typeface="Calibri Light" panose="020F0302020204030204" pitchFamily="34" charset="0"/>
                <a:cs typeface="Calibri Light" panose="020F0302020204030204" pitchFamily="34" charset="0"/>
              </a:rPr>
              <a:t> is </a:t>
            </a:r>
            <a:r>
              <a:rPr lang="en-US" sz="2000" dirty="0" err="1">
                <a:latin typeface="Calibri Light" panose="020F0302020204030204" pitchFamily="34" charset="0"/>
                <a:cs typeface="Calibri Light" panose="020F0302020204030204" pitchFamily="34" charset="0"/>
              </a:rPr>
              <a:t>kan</a:t>
            </a:r>
            <a:r>
              <a:rPr lang="en-US" sz="2000" dirty="0">
                <a:latin typeface="Calibri Light" panose="020F0302020204030204" pitchFamily="34" charset="0"/>
                <a:cs typeface="Calibri Light" panose="020F0302020204030204" pitchFamily="34" charset="0"/>
              </a:rPr>
              <a:t> je hem </a:t>
            </a:r>
            <a:r>
              <a:rPr lang="en-US" sz="2000" dirty="0" err="1">
                <a:latin typeface="Calibri Light" panose="020F0302020204030204" pitchFamily="34" charset="0"/>
                <a:cs typeface="Calibri Light" panose="020F0302020204030204" pitchFamily="34" charset="0"/>
              </a:rPr>
              <a:t>gebruiken</a:t>
            </a:r>
            <a:r>
              <a:rPr lang="en-US" sz="2000" dirty="0">
                <a:latin typeface="Calibri Light" panose="020F0302020204030204" pitchFamily="34" charset="0"/>
                <a:cs typeface="Calibri Light" panose="020F0302020204030204" pitchFamily="34" charset="0"/>
              </a:rPr>
              <a:t> om de </a:t>
            </a:r>
            <a:r>
              <a:rPr lang="en-US" sz="2000" dirty="0" err="1">
                <a:latin typeface="Calibri Light" panose="020F0302020204030204" pitchFamily="34" charset="0"/>
                <a:cs typeface="Calibri Light" panose="020F0302020204030204" pitchFamily="34" charset="0"/>
              </a:rPr>
              <a:t>struik</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te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verjongen</a:t>
            </a:r>
            <a:r>
              <a:rPr lang="en-US" sz="2000" dirty="0">
                <a:latin typeface="Calibri Light" panose="020F0302020204030204" pitchFamily="34" charset="0"/>
                <a:cs typeface="Calibri Light" panose="020F0302020204030204" pitchFamily="34" charset="0"/>
              </a:rPr>
              <a:t>.</a:t>
            </a:r>
          </a:p>
          <a:p>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Het </a:t>
            </a:r>
            <a:r>
              <a:rPr lang="en-US" sz="2000" dirty="0" err="1">
                <a:latin typeface="Calibri Light" panose="020F0302020204030204" pitchFamily="34" charset="0"/>
                <a:cs typeface="Calibri Light" panose="020F0302020204030204" pitchFamily="34" charset="0"/>
              </a:rPr>
              <a:t>oude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hout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haal</a:t>
            </a:r>
            <a:r>
              <a:rPr lang="en-US" sz="2000" dirty="0">
                <a:latin typeface="Calibri Light" panose="020F0302020204030204" pitchFamily="34" charset="0"/>
                <a:cs typeface="Calibri Light" panose="020F0302020204030204" pitchFamily="34" charset="0"/>
              </a:rPr>
              <a:t> je </a:t>
            </a:r>
            <a:r>
              <a:rPr lang="en-US" sz="2000" dirty="0" err="1">
                <a:latin typeface="Calibri Light" panose="020F0302020204030204" pitchFamily="34" charset="0"/>
                <a:cs typeface="Calibri Light" panose="020F0302020204030204" pitchFamily="34" charset="0"/>
              </a:rPr>
              <a:t>weg</a:t>
            </a:r>
            <a:r>
              <a:rPr lang="en-US" sz="2000" dirty="0">
                <a:latin typeface="Calibri Light" panose="020F0302020204030204" pitchFamily="34" charset="0"/>
                <a:cs typeface="Calibri Light" panose="020F0302020204030204" pitchFamily="34" charset="0"/>
              </a:rPr>
              <a:t>.</a:t>
            </a:r>
          </a:p>
        </p:txBody>
      </p:sp>
      <p:pic>
        <p:nvPicPr>
          <p:cNvPr id="5" name="Afbeelding 4">
            <a:extLst>
              <a:ext uri="{FF2B5EF4-FFF2-40B4-BE49-F238E27FC236}">
                <a16:creationId xmlns:a16="http://schemas.microsoft.com/office/drawing/2014/main" id="{5FF2C567-5E3B-4049-32C6-A509388F528F}"/>
              </a:ext>
            </a:extLst>
          </p:cNvPr>
          <p:cNvPicPr>
            <a:picLocks noChangeAspect="1"/>
          </p:cNvPicPr>
          <p:nvPr/>
        </p:nvPicPr>
        <p:blipFill>
          <a:blip r:embed="rId3"/>
          <a:stretch>
            <a:fillRect/>
          </a:stretch>
        </p:blipFill>
        <p:spPr>
          <a:xfrm>
            <a:off x="11177744" y="5975724"/>
            <a:ext cx="1140051" cy="9571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1+#ppt_w/2"/>
                                          </p:val>
                                        </p:tav>
                                        <p:tav tm="100000">
                                          <p:val>
                                            <p:strVal val="#ppt_x"/>
                                          </p:val>
                                        </p:tav>
                                      </p:tavLst>
                                    </p:anim>
                                    <p:anim calcmode="lin" valueType="num">
                                      <p:cBhvr additive="base">
                                        <p:cTn id="8" dur="3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DSC02446.JPG"/>
          <p:cNvPicPr>
            <a:picLocks noChangeAspect="1"/>
          </p:cNvPicPr>
          <p:nvPr/>
        </p:nvPicPr>
        <p:blipFill>
          <a:blip r:embed="rId2" cstate="print"/>
          <a:stretch>
            <a:fillRect/>
          </a:stretch>
        </p:blipFill>
        <p:spPr>
          <a:xfrm>
            <a:off x="631183" y="515070"/>
            <a:ext cx="7548168" cy="5661126"/>
          </a:xfrm>
          <a:prstGeom prst="rect">
            <a:avLst/>
          </a:prstGeom>
        </p:spPr>
      </p:pic>
      <p:sp>
        <p:nvSpPr>
          <p:cNvPr id="3" name="Tekstvak 2"/>
          <p:cNvSpPr txBox="1"/>
          <p:nvPr/>
        </p:nvSpPr>
        <p:spPr>
          <a:xfrm>
            <a:off x="8550442" y="1299411"/>
            <a:ext cx="3384884" cy="4401205"/>
          </a:xfrm>
          <a:prstGeom prst="rect">
            <a:avLst/>
          </a:prstGeom>
          <a:noFill/>
        </p:spPr>
        <p:txBody>
          <a:bodyPr wrap="square" rtlCol="0">
            <a:spAutoFit/>
          </a:bodyPr>
          <a:lstStyle/>
          <a:p>
            <a:r>
              <a:rPr lang="en-US" sz="2000" dirty="0" err="1">
                <a:latin typeface="Calibri Light" panose="020F0302020204030204" pitchFamily="34" charset="0"/>
                <a:cs typeface="Calibri Light" panose="020F0302020204030204" pitchFamily="34" charset="0"/>
              </a:rPr>
              <a:t>Hier</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heeft</a:t>
            </a:r>
            <a:r>
              <a:rPr lang="en-US" sz="2000" dirty="0">
                <a:latin typeface="Calibri Light" panose="020F0302020204030204" pitchFamily="34" charset="0"/>
                <a:cs typeface="Calibri Light" panose="020F0302020204030204" pitchFamily="34" charset="0"/>
              </a:rPr>
              <a:t> u </a:t>
            </a:r>
            <a:r>
              <a:rPr lang="en-US" sz="2000" dirty="0" err="1">
                <a:latin typeface="Calibri Light" panose="020F0302020204030204" pitchFamily="34" charset="0"/>
                <a:cs typeface="Calibri Light" panose="020F0302020204030204" pitchFamily="34" charset="0"/>
              </a:rPr>
              <a:t>lange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takken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waar</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niets</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zal</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groeien</a:t>
            </a:r>
            <a:r>
              <a:rPr lang="en-US" sz="2000" dirty="0">
                <a:latin typeface="Calibri Light" panose="020F0302020204030204" pitchFamily="34" charset="0"/>
                <a:cs typeface="Calibri Light" panose="020F0302020204030204" pitchFamily="34" charset="0"/>
              </a:rPr>
              <a:t> door </a:t>
            </a:r>
            <a:r>
              <a:rPr lang="en-US" sz="2000" dirty="0" err="1">
                <a:latin typeface="Calibri Light" panose="020F0302020204030204" pitchFamily="34" charset="0"/>
                <a:cs typeface="Calibri Light" panose="020F0302020204030204" pitchFamily="34" charset="0"/>
              </a:rPr>
              <a:t>goed</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te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kijken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kan</a:t>
            </a:r>
            <a:r>
              <a:rPr lang="en-US" sz="2000" dirty="0">
                <a:latin typeface="Calibri Light" panose="020F0302020204030204" pitchFamily="34" charset="0"/>
                <a:cs typeface="Calibri Light" panose="020F0302020204030204" pitchFamily="34" charset="0"/>
              </a:rPr>
              <a:t> je </a:t>
            </a:r>
            <a:r>
              <a:rPr lang="en-US" sz="2000" dirty="0" err="1">
                <a:latin typeface="Calibri Light" panose="020F0302020204030204" pitchFamily="34" charset="0"/>
                <a:cs typeface="Calibri Light" panose="020F0302020204030204" pitchFamily="34" charset="0"/>
              </a:rPr>
              <a:t>deze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innemen</a:t>
            </a:r>
            <a:r>
              <a:rPr lang="en-US" sz="2000" dirty="0">
                <a:latin typeface="Calibri Light" panose="020F0302020204030204" pitchFamily="34" charset="0"/>
                <a:cs typeface="Calibri Light" panose="020F0302020204030204" pitchFamily="34" charset="0"/>
              </a:rPr>
              <a:t> tot 3 </a:t>
            </a:r>
            <a:r>
              <a:rPr lang="en-US" sz="2000" dirty="0" err="1">
                <a:latin typeface="Calibri Light" panose="020F0302020204030204" pitchFamily="34" charset="0"/>
                <a:cs typeface="Calibri Light" panose="020F0302020204030204" pitchFamily="34" charset="0"/>
              </a:rPr>
              <a:t>ogen</a:t>
            </a:r>
            <a:r>
              <a:rPr lang="en-US" sz="2000" dirty="0">
                <a:latin typeface="Calibri Light" panose="020F0302020204030204" pitchFamily="34" charset="0"/>
                <a:cs typeface="Calibri Light" panose="020F0302020204030204" pitchFamily="34" charset="0"/>
              </a:rPr>
              <a:t> van </a:t>
            </a:r>
            <a:r>
              <a:rPr lang="en-US" sz="2000" dirty="0" err="1">
                <a:latin typeface="Calibri Light" panose="020F0302020204030204" pitchFamily="34" charset="0"/>
                <a:cs typeface="Calibri Light" panose="020F0302020204030204" pitchFamily="34" charset="0"/>
              </a:rPr>
              <a:t>onderen</a:t>
            </a:r>
            <a:r>
              <a:rPr lang="en-US" sz="2000" dirty="0">
                <a:latin typeface="Calibri Light" panose="020F0302020204030204" pitchFamily="34" charset="0"/>
                <a:cs typeface="Calibri Light" panose="020F0302020204030204" pitchFamily="34" charset="0"/>
              </a:rPr>
              <a:t>..</a:t>
            </a:r>
          </a:p>
          <a:p>
            <a:endParaRPr lang="en-US" sz="2000" dirty="0">
              <a:latin typeface="Calibri Light" panose="020F0302020204030204" pitchFamily="34" charset="0"/>
              <a:cs typeface="Calibri Light" panose="020F0302020204030204" pitchFamily="34" charset="0"/>
            </a:endParaRPr>
          </a:p>
          <a:p>
            <a:r>
              <a:rPr lang="en-US" sz="2000" dirty="0" err="1">
                <a:latin typeface="Calibri Light" panose="020F0302020204030204" pitchFamily="34" charset="0"/>
                <a:cs typeface="Calibri Light" panose="020F0302020204030204" pitchFamily="34" charset="0"/>
              </a:rPr>
              <a:t>Kijk</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waar</a:t>
            </a:r>
            <a:r>
              <a:rPr lang="en-US" sz="2000" dirty="0">
                <a:latin typeface="Calibri Light" panose="020F0302020204030204" pitchFamily="34" charset="0"/>
                <a:cs typeface="Calibri Light" panose="020F0302020204030204" pitchFamily="34" charset="0"/>
              </a:rPr>
              <a:t> de </a:t>
            </a:r>
            <a:r>
              <a:rPr lang="en-US" sz="2000" dirty="0" err="1">
                <a:latin typeface="Calibri Light" panose="020F0302020204030204" pitchFamily="34" charset="0"/>
                <a:cs typeface="Calibri Light" panose="020F0302020204030204" pitchFamily="34" charset="0"/>
              </a:rPr>
              <a:t>ogen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zitten</a:t>
            </a:r>
            <a:r>
              <a:rPr lang="en-US" sz="2000" dirty="0">
                <a:latin typeface="Calibri Light" panose="020F0302020204030204" pitchFamily="34" charset="0"/>
                <a:cs typeface="Calibri Light" panose="020F0302020204030204" pitchFamily="34" charset="0"/>
              </a:rPr>
              <a:t> en </a:t>
            </a:r>
            <a:r>
              <a:rPr lang="en-US" sz="2000" dirty="0" err="1">
                <a:latin typeface="Calibri Light" panose="020F0302020204030204" pitchFamily="34" charset="0"/>
                <a:cs typeface="Calibri Light" panose="020F0302020204030204" pitchFamily="34" charset="0"/>
              </a:rPr>
              <a:t>kijk</a:t>
            </a:r>
            <a:r>
              <a:rPr lang="en-US" sz="2000" dirty="0">
                <a:latin typeface="Calibri Light" panose="020F0302020204030204" pitchFamily="34" charset="0"/>
                <a:cs typeface="Calibri Light" panose="020F0302020204030204" pitchFamily="34" charset="0"/>
              </a:rPr>
              <a:t> of </a:t>
            </a:r>
            <a:r>
              <a:rPr lang="en-US" sz="2000" dirty="0" err="1">
                <a:latin typeface="Calibri Light" panose="020F0302020204030204" pitchFamily="34" charset="0"/>
                <a:cs typeface="Calibri Light" panose="020F0302020204030204" pitchFamily="34" charset="0"/>
              </a:rPr>
              <a:t>deze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niet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naar</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binnen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gaan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groeien</a:t>
            </a:r>
            <a:r>
              <a:rPr lang="en-US" sz="2000" dirty="0">
                <a:latin typeface="Calibri Light" panose="020F0302020204030204" pitchFamily="34" charset="0"/>
                <a:cs typeface="Calibri Light" panose="020F0302020204030204" pitchFamily="34" charset="0"/>
              </a:rPr>
              <a:t>, neem dan de </a:t>
            </a:r>
            <a:r>
              <a:rPr lang="en-US" sz="2000" dirty="0" err="1">
                <a:latin typeface="Calibri Light" panose="020F0302020204030204" pitchFamily="34" charset="0"/>
                <a:cs typeface="Calibri Light" panose="020F0302020204030204" pitchFamily="34" charset="0"/>
              </a:rPr>
              <a:t>volgende</a:t>
            </a:r>
            <a:r>
              <a:rPr lang="en-US" sz="2000" dirty="0">
                <a:latin typeface="Calibri Light" panose="020F0302020204030204" pitchFamily="34" charset="0"/>
                <a:cs typeface="Calibri Light" panose="020F0302020204030204" pitchFamily="34" charset="0"/>
              </a:rPr>
              <a:t>.</a:t>
            </a:r>
          </a:p>
          <a:p>
            <a:endParaRPr lang="en-US" sz="2000" dirty="0">
              <a:latin typeface="Calibri Light" panose="020F0302020204030204" pitchFamily="34" charset="0"/>
              <a:cs typeface="Calibri Light" panose="020F0302020204030204" pitchFamily="34" charset="0"/>
            </a:endParaRPr>
          </a:p>
          <a:p>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1 </a:t>
            </a:r>
            <a:r>
              <a:rPr lang="en-US" sz="2000" dirty="0" err="1">
                <a:latin typeface="Calibri Light" panose="020F0302020204030204" pitchFamily="34" charset="0"/>
                <a:cs typeface="Calibri Light" panose="020F0302020204030204" pitchFamily="34" charset="0"/>
              </a:rPr>
              <a:t>lange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kalen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takken</a:t>
            </a:r>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2 </a:t>
            </a:r>
            <a:r>
              <a:rPr lang="en-US" sz="2000" dirty="0" err="1">
                <a:latin typeface="Calibri Light" panose="020F0302020204030204" pitchFamily="34" charset="0"/>
                <a:cs typeface="Calibri Light" panose="020F0302020204030204" pitchFamily="34" charset="0"/>
              </a:rPr>
              <a:t>lelijke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knoest</a:t>
            </a:r>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3 </a:t>
            </a:r>
            <a:r>
              <a:rPr lang="en-US" sz="2000" dirty="0" err="1">
                <a:latin typeface="Calibri Light" panose="020F0302020204030204" pitchFamily="34" charset="0"/>
                <a:cs typeface="Calibri Light" panose="020F0302020204030204" pitchFamily="34" charset="0"/>
              </a:rPr>
              <a:t>jonge</a:t>
            </a:r>
            <a:r>
              <a:rPr lang="en-US" sz="2000" dirty="0">
                <a:latin typeface="Calibri Light" panose="020F0302020204030204" pitchFamily="34" charset="0"/>
                <a:cs typeface="Calibri Light" panose="020F0302020204030204" pitchFamily="34" charset="0"/>
              </a:rPr>
              <a:t> loot</a:t>
            </a:r>
            <a:endParaRPr lang="nl-NL" sz="2000" dirty="0">
              <a:latin typeface="Calibri Light" panose="020F0302020204030204" pitchFamily="34" charset="0"/>
              <a:cs typeface="Calibri Light" panose="020F0302020204030204" pitchFamily="34" charset="0"/>
            </a:endParaRPr>
          </a:p>
        </p:txBody>
      </p:sp>
      <p:sp>
        <p:nvSpPr>
          <p:cNvPr id="4" name="PIJL-LINKS 3"/>
          <p:cNvSpPr/>
          <p:nvPr/>
        </p:nvSpPr>
        <p:spPr>
          <a:xfrm>
            <a:off x="5005137" y="1973180"/>
            <a:ext cx="1892968" cy="176462"/>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PIJL-LINKS 4"/>
          <p:cNvSpPr/>
          <p:nvPr/>
        </p:nvSpPr>
        <p:spPr>
          <a:xfrm>
            <a:off x="4636168" y="4154905"/>
            <a:ext cx="1764632" cy="16042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PIJL-RECHTS 5"/>
          <p:cNvSpPr/>
          <p:nvPr/>
        </p:nvSpPr>
        <p:spPr>
          <a:xfrm>
            <a:off x="1074821" y="2919663"/>
            <a:ext cx="1892968" cy="19250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D74F40F8-352B-311B-A47E-9BD9A5E352AF}"/>
              </a:ext>
            </a:extLst>
          </p:cNvPr>
          <p:cNvPicPr>
            <a:picLocks noChangeAspect="1"/>
          </p:cNvPicPr>
          <p:nvPr/>
        </p:nvPicPr>
        <p:blipFill>
          <a:blip r:embed="rId3"/>
          <a:stretch>
            <a:fillRect/>
          </a:stretch>
        </p:blipFill>
        <p:spPr>
          <a:xfrm>
            <a:off x="11158289" y="5900845"/>
            <a:ext cx="1140051" cy="9571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3000" fill="hold"/>
                                        <p:tgtEl>
                                          <p:spTgt spid="6"/>
                                        </p:tgtEl>
                                        <p:attrNameLst>
                                          <p:attrName>ppt_x</p:attrName>
                                        </p:attrNameLst>
                                      </p:cBhvr>
                                      <p:tavLst>
                                        <p:tav tm="0">
                                          <p:val>
                                            <p:strVal val="0-#ppt_w/2"/>
                                          </p:val>
                                        </p:tav>
                                        <p:tav tm="100000">
                                          <p:val>
                                            <p:strVal val="#ppt_x"/>
                                          </p:val>
                                        </p:tav>
                                      </p:tavLst>
                                    </p:anim>
                                    <p:anim calcmode="lin" valueType="num">
                                      <p:cBhvr additive="base">
                                        <p:cTn id="8" dur="3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3000" fill="hold"/>
                                        <p:tgtEl>
                                          <p:spTgt spid="4"/>
                                        </p:tgtEl>
                                        <p:attrNameLst>
                                          <p:attrName>ppt_x</p:attrName>
                                        </p:attrNameLst>
                                      </p:cBhvr>
                                      <p:tavLst>
                                        <p:tav tm="0">
                                          <p:val>
                                            <p:strVal val="1+#ppt_w/2"/>
                                          </p:val>
                                        </p:tav>
                                        <p:tav tm="100000">
                                          <p:val>
                                            <p:strVal val="#ppt_x"/>
                                          </p:val>
                                        </p:tav>
                                      </p:tavLst>
                                    </p:anim>
                                    <p:anim calcmode="lin" valueType="num">
                                      <p:cBhvr additive="base">
                                        <p:cTn id="14" dur="3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3000" fill="hold"/>
                                        <p:tgtEl>
                                          <p:spTgt spid="5"/>
                                        </p:tgtEl>
                                        <p:attrNameLst>
                                          <p:attrName>ppt_x</p:attrName>
                                        </p:attrNameLst>
                                      </p:cBhvr>
                                      <p:tavLst>
                                        <p:tav tm="0">
                                          <p:val>
                                            <p:strVal val="1+#ppt_w/2"/>
                                          </p:val>
                                        </p:tav>
                                        <p:tav tm="100000">
                                          <p:val>
                                            <p:strVal val="#ppt_x"/>
                                          </p:val>
                                        </p:tav>
                                      </p:tavLst>
                                    </p:anim>
                                    <p:anim calcmode="lin" valueType="num">
                                      <p:cBhvr additive="base">
                                        <p:cTn id="20" dur="3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DSC02447.JPG"/>
          <p:cNvPicPr>
            <a:picLocks noChangeAspect="1"/>
          </p:cNvPicPr>
          <p:nvPr/>
        </p:nvPicPr>
        <p:blipFill>
          <a:blip r:embed="rId2" cstate="print"/>
          <a:stretch>
            <a:fillRect/>
          </a:stretch>
        </p:blipFill>
        <p:spPr>
          <a:xfrm>
            <a:off x="380296" y="425130"/>
            <a:ext cx="7548168" cy="5661126"/>
          </a:xfrm>
          <a:prstGeom prst="rect">
            <a:avLst/>
          </a:prstGeom>
          <a:solidFill>
            <a:srgbClr val="FF0000"/>
          </a:solidFill>
        </p:spPr>
      </p:pic>
      <p:sp>
        <p:nvSpPr>
          <p:cNvPr id="4" name="Tekstvak 3"/>
          <p:cNvSpPr txBox="1"/>
          <p:nvPr/>
        </p:nvSpPr>
        <p:spPr>
          <a:xfrm>
            <a:off x="8373978" y="545432"/>
            <a:ext cx="3481137" cy="4370427"/>
          </a:xfrm>
          <a:prstGeom prst="rect">
            <a:avLst/>
          </a:prstGeom>
          <a:noFill/>
        </p:spPr>
        <p:txBody>
          <a:bodyPr wrap="square" rtlCol="0">
            <a:spAutoFit/>
          </a:bodyPr>
          <a:lstStyle/>
          <a:p>
            <a:endParaRPr lang="nl-NL" dirty="0">
              <a:latin typeface="Cambria" pitchFamily="18" charset="0"/>
            </a:endParaRPr>
          </a:p>
          <a:p>
            <a:r>
              <a:rPr lang="nl-NL" sz="2000" dirty="0">
                <a:latin typeface="Calibri Light" panose="020F0302020204030204" pitchFamily="34" charset="0"/>
                <a:cs typeface="Calibri Light" panose="020F0302020204030204" pitchFamily="34" charset="0"/>
              </a:rPr>
              <a:t>Kornoelje</a:t>
            </a:r>
          </a:p>
          <a:p>
            <a:endParaRPr lang="nl-NL" sz="2000" dirty="0">
              <a:latin typeface="Calibri Light" panose="020F0302020204030204" pitchFamily="34" charset="0"/>
              <a:cs typeface="Calibri Light" panose="020F0302020204030204" pitchFamily="34" charset="0"/>
            </a:endParaRPr>
          </a:p>
          <a:p>
            <a:r>
              <a:rPr lang="nl-NL" sz="2000" dirty="0">
                <a:latin typeface="Calibri Light" panose="020F0302020204030204" pitchFamily="34" charset="0"/>
                <a:cs typeface="Calibri Light" panose="020F0302020204030204" pitchFamily="34" charset="0"/>
              </a:rPr>
              <a:t>De felrode kleuren zijn het best zichtbaar op het eenjarige hout. Daarom kun je aan het einde van de winter de twijgen sterk terugsnoeien, bij voorkeur tot op enkele ogen boven de grond.</a:t>
            </a:r>
          </a:p>
          <a:p>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1----Oud </a:t>
            </a:r>
            <a:r>
              <a:rPr lang="en-US" sz="2000" dirty="0" err="1">
                <a:latin typeface="Calibri Light" panose="020F0302020204030204" pitchFamily="34" charset="0"/>
                <a:cs typeface="Calibri Light" panose="020F0302020204030204" pitchFamily="34" charset="0"/>
              </a:rPr>
              <a:t>hout</a:t>
            </a:r>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2----</a:t>
            </a:r>
            <a:r>
              <a:rPr lang="en-US" sz="2000" dirty="0" err="1">
                <a:latin typeface="Calibri Light" panose="020F0302020204030204" pitchFamily="34" charset="0"/>
                <a:cs typeface="Calibri Light" panose="020F0302020204030204" pitchFamily="34" charset="0"/>
              </a:rPr>
              <a:t>Kruisende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takken</a:t>
            </a:r>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3----</a:t>
            </a:r>
            <a:r>
              <a:rPr lang="en-US" sz="2000" dirty="0" err="1">
                <a:latin typeface="Calibri Light" panose="020F0302020204030204" pitchFamily="34" charset="0"/>
                <a:cs typeface="Calibri Light" panose="020F0302020204030204" pitchFamily="34" charset="0"/>
              </a:rPr>
              <a:t>Te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dikke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takken</a:t>
            </a:r>
            <a:r>
              <a:rPr lang="en-US" sz="2000" dirty="0">
                <a:latin typeface="Calibri Light" panose="020F0302020204030204" pitchFamily="34" charset="0"/>
                <a:cs typeface="Calibri Light" panose="020F0302020204030204" pitchFamily="34" charset="0"/>
              </a:rPr>
              <a:t> die </a:t>
            </a:r>
            <a:r>
              <a:rPr lang="en-US" sz="2000" dirty="0" err="1">
                <a:latin typeface="Calibri Light" panose="020F0302020204030204" pitchFamily="34" charset="0"/>
                <a:cs typeface="Calibri Light" panose="020F0302020204030204" pitchFamily="34" charset="0"/>
              </a:rPr>
              <a:t>gaan</a:t>
            </a:r>
            <a:r>
              <a:rPr lang="en-US" sz="2000" dirty="0">
                <a:latin typeface="Calibri Light" panose="020F0302020204030204" pitchFamily="34" charset="0"/>
                <a:cs typeface="Calibri Light" panose="020F0302020204030204" pitchFamily="34" charset="0"/>
              </a:rPr>
              <a:t>  </a:t>
            </a:r>
          </a:p>
          <a:p>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verhouten</a:t>
            </a:r>
            <a:endParaRPr lang="nl-NL" sz="2000" dirty="0">
              <a:latin typeface="Calibri Light" panose="020F0302020204030204" pitchFamily="34" charset="0"/>
              <a:cs typeface="Calibri Light" panose="020F0302020204030204" pitchFamily="34" charset="0"/>
            </a:endParaRPr>
          </a:p>
        </p:txBody>
      </p:sp>
      <p:sp>
        <p:nvSpPr>
          <p:cNvPr id="5" name="PIJL-RECHTS 4"/>
          <p:cNvSpPr/>
          <p:nvPr/>
        </p:nvSpPr>
        <p:spPr>
          <a:xfrm>
            <a:off x="-368968" y="3433012"/>
            <a:ext cx="1909010" cy="14437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PIJL-LINKS 5"/>
          <p:cNvSpPr/>
          <p:nvPr/>
        </p:nvSpPr>
        <p:spPr>
          <a:xfrm>
            <a:off x="5358063" y="1106905"/>
            <a:ext cx="1379621" cy="17646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PIJL-LINKS 6"/>
          <p:cNvSpPr/>
          <p:nvPr/>
        </p:nvSpPr>
        <p:spPr>
          <a:xfrm>
            <a:off x="6192253" y="2374232"/>
            <a:ext cx="1459831" cy="16042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 name="Afbeelding 1">
            <a:extLst>
              <a:ext uri="{FF2B5EF4-FFF2-40B4-BE49-F238E27FC236}">
                <a16:creationId xmlns:a16="http://schemas.microsoft.com/office/drawing/2014/main" id="{1A8E4D01-DFED-69D0-508A-E8EB3B373F65}"/>
              </a:ext>
            </a:extLst>
          </p:cNvPr>
          <p:cNvPicPr>
            <a:picLocks noChangeAspect="1"/>
          </p:cNvPicPr>
          <p:nvPr/>
        </p:nvPicPr>
        <p:blipFill>
          <a:blip r:embed="rId3"/>
          <a:stretch>
            <a:fillRect/>
          </a:stretch>
        </p:blipFill>
        <p:spPr>
          <a:xfrm>
            <a:off x="11129106" y="5925164"/>
            <a:ext cx="1140051" cy="9571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3000" fill="hold"/>
                                        <p:tgtEl>
                                          <p:spTgt spid="5"/>
                                        </p:tgtEl>
                                        <p:attrNameLst>
                                          <p:attrName>ppt_x</p:attrName>
                                        </p:attrNameLst>
                                      </p:cBhvr>
                                      <p:tavLst>
                                        <p:tav tm="0">
                                          <p:val>
                                            <p:strVal val="0-#ppt_w/2"/>
                                          </p:val>
                                        </p:tav>
                                        <p:tav tm="100000">
                                          <p:val>
                                            <p:strVal val="#ppt_x"/>
                                          </p:val>
                                        </p:tav>
                                      </p:tavLst>
                                    </p:anim>
                                    <p:anim calcmode="lin" valueType="num">
                                      <p:cBhvr additive="base">
                                        <p:cTn id="8" dur="3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1"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3000" fill="hold"/>
                                        <p:tgtEl>
                                          <p:spTgt spid="7"/>
                                        </p:tgtEl>
                                        <p:attrNameLst>
                                          <p:attrName>ppt_x</p:attrName>
                                        </p:attrNameLst>
                                      </p:cBhvr>
                                      <p:tavLst>
                                        <p:tav tm="0">
                                          <p:val>
                                            <p:strVal val="1+#ppt_w/2"/>
                                          </p:val>
                                        </p:tav>
                                        <p:tav tm="100000">
                                          <p:val>
                                            <p:strVal val="#ppt_x"/>
                                          </p:val>
                                        </p:tav>
                                      </p:tavLst>
                                    </p:anim>
                                    <p:anim calcmode="lin" valueType="num">
                                      <p:cBhvr additive="base">
                                        <p:cTn id="14" dur="3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3000" fill="hold"/>
                                        <p:tgtEl>
                                          <p:spTgt spid="6"/>
                                        </p:tgtEl>
                                        <p:attrNameLst>
                                          <p:attrName>ppt_x</p:attrName>
                                        </p:attrNameLst>
                                      </p:cBhvr>
                                      <p:tavLst>
                                        <p:tav tm="0">
                                          <p:val>
                                            <p:strVal val="1+#ppt_w/2"/>
                                          </p:val>
                                        </p:tav>
                                        <p:tav tm="100000">
                                          <p:val>
                                            <p:strVal val="#ppt_x"/>
                                          </p:val>
                                        </p:tav>
                                      </p:tavLst>
                                    </p:anim>
                                    <p:anim calcmode="lin" valueType="num">
                                      <p:cBhvr additive="base">
                                        <p:cTn id="20" dur="3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6"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336884" y="0"/>
            <a:ext cx="11213432" cy="6555641"/>
          </a:xfrm>
          <a:prstGeom prst="rect">
            <a:avLst/>
          </a:prstGeom>
          <a:noFill/>
        </p:spPr>
        <p:txBody>
          <a:bodyPr wrap="square" rtlCol="0">
            <a:spAutoFit/>
          </a:bodyPr>
          <a:lstStyle/>
          <a:p>
            <a:endParaRPr lang="nl-NL" sz="2000" dirty="0">
              <a:latin typeface="Calibri Light" panose="020F0302020204030204" pitchFamily="34" charset="0"/>
              <a:cs typeface="Calibri Light" panose="020F0302020204030204" pitchFamily="34" charset="0"/>
            </a:endParaRPr>
          </a:p>
          <a:p>
            <a:r>
              <a:rPr lang="en-US" sz="2000" b="1" dirty="0">
                <a:latin typeface="Calibri Light" panose="020F0302020204030204" pitchFamily="34" charset="0"/>
                <a:cs typeface="Calibri Light" panose="020F0302020204030204" pitchFamily="34" charset="0"/>
              </a:rPr>
              <a:t>ANDEREN STRUIKEN</a:t>
            </a:r>
            <a:endParaRPr lang="nl-NL" sz="2000" b="1" dirty="0">
              <a:latin typeface="Calibri Light" panose="020F0302020204030204" pitchFamily="34" charset="0"/>
              <a:cs typeface="Calibri Light" panose="020F0302020204030204" pitchFamily="34" charset="0"/>
            </a:endParaRPr>
          </a:p>
          <a:p>
            <a:r>
              <a:rPr lang="nl-NL" sz="2000" dirty="0">
                <a:latin typeface="Calibri Light" panose="020F0302020204030204" pitchFamily="34" charset="0"/>
                <a:cs typeface="Calibri Light" panose="020F0302020204030204" pitchFamily="34" charset="0"/>
              </a:rPr>
              <a:t>Wanneer  kun je een hortensia snoeien? Als je en hortensia gaat snoeien is het belangrijk om eerst na te gaan welke soort je hebt, kijk daarom eerst bij hortensia soorten bv op de computer. De meest bekende soort is de boerenhortensia, met grote bolle bloemen of schermbloemen.</a:t>
            </a:r>
          </a:p>
          <a:p>
            <a:endParaRPr lang="en-US" sz="2000" dirty="0">
              <a:latin typeface="Calibri Light" panose="020F0302020204030204" pitchFamily="34" charset="0"/>
              <a:cs typeface="Calibri Light" panose="020F0302020204030204" pitchFamily="34" charset="0"/>
            </a:endParaRPr>
          </a:p>
          <a:p>
            <a:r>
              <a:rPr lang="nl-NL" sz="2000" dirty="0">
                <a:latin typeface="Calibri Light" panose="020F0302020204030204" pitchFamily="34" charset="0"/>
                <a:cs typeface="Calibri Light" panose="020F0302020204030204" pitchFamily="34" charset="0"/>
              </a:rPr>
              <a:t>Hortensia’s zijn meestal in twee groepen te verdelen, namelijk </a:t>
            </a:r>
            <a:r>
              <a:rPr lang="nl-NL" sz="2000" dirty="0" err="1">
                <a:latin typeface="Calibri Light" panose="020F0302020204030204" pitchFamily="34" charset="0"/>
                <a:cs typeface="Calibri Light" panose="020F0302020204030204" pitchFamily="34" charset="0"/>
              </a:rPr>
              <a:t>bloeiers</a:t>
            </a:r>
            <a:r>
              <a:rPr lang="nl-NL" sz="2000" dirty="0">
                <a:latin typeface="Calibri Light" panose="020F0302020204030204" pitchFamily="34" charset="0"/>
                <a:cs typeface="Calibri Light" panose="020F0302020204030204" pitchFamily="34" charset="0"/>
              </a:rPr>
              <a:t> op oude knoppen en </a:t>
            </a:r>
            <a:r>
              <a:rPr lang="nl-NL" sz="2000" dirty="0" err="1">
                <a:latin typeface="Calibri Light" panose="020F0302020204030204" pitchFamily="34" charset="0"/>
                <a:cs typeface="Calibri Light" panose="020F0302020204030204" pitchFamily="34" charset="0"/>
              </a:rPr>
              <a:t>bloeiers</a:t>
            </a:r>
            <a:r>
              <a:rPr lang="nl-NL" sz="2000" dirty="0">
                <a:latin typeface="Calibri Light" panose="020F0302020204030204" pitchFamily="34" charset="0"/>
                <a:cs typeface="Calibri Light" panose="020F0302020204030204" pitchFamily="34" charset="0"/>
              </a:rPr>
              <a:t> op nieuwe knoppen.</a:t>
            </a:r>
          </a:p>
          <a:p>
            <a:endParaRPr lang="en-US" sz="2000" dirty="0">
              <a:latin typeface="Calibri Light" panose="020F0302020204030204" pitchFamily="34" charset="0"/>
              <a:cs typeface="Calibri Light" panose="020F0302020204030204" pitchFamily="34" charset="0"/>
            </a:endParaRPr>
          </a:p>
          <a:p>
            <a:r>
              <a:rPr lang="nl-NL" sz="2000" dirty="0">
                <a:latin typeface="Calibri Light" panose="020F0302020204030204" pitchFamily="34" charset="0"/>
                <a:cs typeface="Calibri Light" panose="020F0302020204030204" pitchFamily="34" charset="0"/>
              </a:rPr>
              <a:t>Binnen de eerste groep vallen de boerenhortensia. Deze hortensia’s hoeven eigenlijk helemaal niet gesnoeid te worden, wel moet je de uitgebloeide bloemen afknippen. Alleen als je vindt dat hij te groot en te breed wordt is snoeien nodig.</a:t>
            </a:r>
          </a:p>
          <a:p>
            <a:r>
              <a:rPr lang="nl-NL" sz="2000" dirty="0">
                <a:latin typeface="Calibri Light" panose="020F0302020204030204" pitchFamily="34" charset="0"/>
                <a:cs typeface="Calibri Light" panose="020F0302020204030204" pitchFamily="34" charset="0"/>
              </a:rPr>
              <a:t>Wil je deze hortensia toch rigoureus verkleinen dan kun je bijvoorbeeld het ene jaar de ene helft van de takken afknippen en het andere jaar de andere helft. Op de gesnoeide stelen zullen dat jaar geen bloemen komen.</a:t>
            </a:r>
          </a:p>
          <a:p>
            <a:endParaRPr lang="en-US" sz="2000" dirty="0">
              <a:latin typeface="Calibri Light" panose="020F0302020204030204" pitchFamily="34" charset="0"/>
              <a:cs typeface="Calibri Light" panose="020F0302020204030204" pitchFamily="34" charset="0"/>
            </a:endParaRPr>
          </a:p>
          <a:p>
            <a:r>
              <a:rPr lang="en-US" sz="2000" dirty="0" err="1">
                <a:latin typeface="Calibri Light" panose="020F0302020204030204" pitchFamily="34" charset="0"/>
                <a:cs typeface="Calibri Light" panose="020F0302020204030204" pitchFamily="34" charset="0"/>
              </a:rPr>
              <a:t>Bloeiers</a:t>
            </a:r>
            <a:r>
              <a:rPr lang="en-US" sz="2000" dirty="0">
                <a:latin typeface="Calibri Light" panose="020F0302020204030204" pitchFamily="34" charset="0"/>
                <a:cs typeface="Calibri Light" panose="020F0302020204030204" pitchFamily="34" charset="0"/>
              </a:rPr>
              <a:t> op </a:t>
            </a:r>
            <a:r>
              <a:rPr lang="en-US" sz="2000" dirty="0" err="1">
                <a:latin typeface="Calibri Light" panose="020F0302020204030204" pitchFamily="34" charset="0"/>
                <a:cs typeface="Calibri Light" panose="020F0302020204030204" pitchFamily="34" charset="0"/>
              </a:rPr>
              <a:t>nieuwe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knoppen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Zijn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onder</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andere</a:t>
            </a:r>
            <a:r>
              <a:rPr lang="en-US" sz="2000" dirty="0">
                <a:latin typeface="Calibri Light" panose="020F0302020204030204" pitchFamily="34" charset="0"/>
                <a:cs typeface="Calibri Light" panose="020F0302020204030204" pitchFamily="34" charset="0"/>
              </a:rPr>
              <a:t> de </a:t>
            </a:r>
            <a:r>
              <a:rPr lang="en-US" sz="2000" dirty="0" err="1">
                <a:latin typeface="Calibri Light" panose="020F0302020204030204" pitchFamily="34" charset="0"/>
                <a:cs typeface="Calibri Light" panose="020F0302020204030204" pitchFamily="34" charset="0"/>
              </a:rPr>
              <a:t>pluimhortensia</a:t>
            </a:r>
            <a:r>
              <a:rPr lang="en-US" sz="2000" dirty="0">
                <a:latin typeface="Calibri Light" panose="020F0302020204030204" pitchFamily="34" charset="0"/>
                <a:cs typeface="Calibri Light" panose="020F0302020204030204" pitchFamily="34" charset="0"/>
              </a:rPr>
              <a:t> en de </a:t>
            </a:r>
            <a:r>
              <a:rPr lang="en-US" sz="2000" dirty="0" err="1">
                <a:latin typeface="Calibri Light" panose="020F0302020204030204" pitchFamily="34" charset="0"/>
                <a:cs typeface="Calibri Light" panose="020F0302020204030204" pitchFamily="34" charset="0"/>
              </a:rPr>
              <a:t>annabelle</a:t>
            </a:r>
            <a:r>
              <a:rPr lang="en-US" sz="2000" dirty="0">
                <a:latin typeface="Calibri Light" panose="020F0302020204030204" pitchFamily="34" charset="0"/>
                <a:cs typeface="Calibri Light" panose="020F0302020204030204" pitchFamily="34" charset="0"/>
              </a:rPr>
              <a:t>.</a:t>
            </a:r>
          </a:p>
          <a:p>
            <a:r>
              <a:rPr lang="nl-NL" sz="2000" dirty="0">
                <a:latin typeface="Calibri Light" panose="020F0302020204030204" pitchFamily="34" charset="0"/>
                <a:cs typeface="Calibri Light" panose="020F0302020204030204" pitchFamily="34" charset="0"/>
              </a:rPr>
              <a:t>Je kunt van deze struiken de planten tot vijftien centimeter boven de grond afknippen, voor een mooie compacte plant.</a:t>
            </a:r>
          </a:p>
          <a:p>
            <a:r>
              <a:rPr lang="nl-NL" sz="2000" dirty="0">
                <a:latin typeface="Calibri Light" panose="020F0302020204030204" pitchFamily="34" charset="0"/>
                <a:cs typeface="Calibri Light" panose="020F0302020204030204" pitchFamily="34" charset="0"/>
              </a:rPr>
              <a:t>De planten hoeven in het najaar niet gesnoeid te worden, omdat de oude bloemen de </a:t>
            </a:r>
            <a:r>
              <a:rPr lang="nl-NL" sz="2000" dirty="0">
                <a:latin typeface="Calibri Light" panose="020F0302020204030204" pitchFamily="34" charset="0"/>
                <a:cs typeface="Calibri Light" panose="020F0302020204030204" pitchFamily="34" charset="0"/>
                <a:hlinkClick r:id="rId2" tooltip="Planten beschermen tegen vorst">
                  <a:extLst>
                    <a:ext uri="{A12FA001-AC4F-418D-AE19-62706E023703}">
                      <ahyp:hlinkClr xmlns:ahyp="http://schemas.microsoft.com/office/drawing/2018/hyperlinkcolor" val="tx"/>
                    </a:ext>
                  </a:extLst>
                </a:hlinkClick>
              </a:rPr>
              <a:t>plant beschermen tegen vorst</a:t>
            </a:r>
            <a:r>
              <a:rPr lang="nl-NL" sz="2000" dirty="0">
                <a:latin typeface="Calibri Light" panose="020F0302020204030204" pitchFamily="34" charset="0"/>
                <a:cs typeface="Calibri Light" panose="020F0302020204030204" pitchFamily="34" charset="0"/>
              </a:rPr>
              <a:t>.</a:t>
            </a:r>
          </a:p>
        </p:txBody>
      </p:sp>
      <p:pic>
        <p:nvPicPr>
          <p:cNvPr id="2" name="Afbeelding 1">
            <a:extLst>
              <a:ext uri="{FF2B5EF4-FFF2-40B4-BE49-F238E27FC236}">
                <a16:creationId xmlns:a16="http://schemas.microsoft.com/office/drawing/2014/main" id="{374C865C-8CF0-6BF0-2637-D2473CF87B7D}"/>
              </a:ext>
            </a:extLst>
          </p:cNvPr>
          <p:cNvPicPr>
            <a:picLocks noChangeAspect="1"/>
          </p:cNvPicPr>
          <p:nvPr/>
        </p:nvPicPr>
        <p:blipFill>
          <a:blip r:embed="rId3"/>
          <a:stretch>
            <a:fillRect/>
          </a:stretch>
        </p:blipFill>
        <p:spPr>
          <a:xfrm>
            <a:off x="11138834" y="5900845"/>
            <a:ext cx="1140051" cy="957155"/>
          </a:xfrm>
          <a:prstGeom prst="rect">
            <a:avLst/>
          </a:prstGeom>
        </p:spPr>
      </p:pic>
    </p:spTree>
    <p:extLst>
      <p:ext uri="{BB962C8B-B14F-4D97-AF65-F5344CB8AC3E}">
        <p14:creationId xmlns:p14="http://schemas.microsoft.com/office/powerpoint/2010/main" val="145302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916" y="564570"/>
            <a:ext cx="7300673" cy="5661126"/>
          </a:xfrm>
          <a:prstGeom prst="rect">
            <a:avLst/>
          </a:prstGeom>
        </p:spPr>
      </p:pic>
      <p:sp>
        <p:nvSpPr>
          <p:cNvPr id="3" name="Tekstvak 2"/>
          <p:cNvSpPr txBox="1"/>
          <p:nvPr/>
        </p:nvSpPr>
        <p:spPr>
          <a:xfrm>
            <a:off x="8406063" y="1475873"/>
            <a:ext cx="3015916" cy="4370427"/>
          </a:xfrm>
          <a:prstGeom prst="rect">
            <a:avLst/>
          </a:prstGeom>
          <a:noFill/>
        </p:spPr>
        <p:txBody>
          <a:bodyPr wrap="square" rtlCol="0">
            <a:spAutoFit/>
          </a:bodyPr>
          <a:lstStyle/>
          <a:p>
            <a:r>
              <a:rPr lang="en-US" sz="2000" b="1" dirty="0">
                <a:latin typeface="Calibri Light" panose="020F0302020204030204" pitchFamily="34" charset="0"/>
                <a:cs typeface="Calibri Light" panose="020F0302020204030204" pitchFamily="34" charset="0"/>
              </a:rPr>
              <a:t>EUONYMUS</a:t>
            </a:r>
          </a:p>
          <a:p>
            <a:endParaRPr lang="en-US" sz="2000" dirty="0">
              <a:latin typeface="Calibri Light" panose="020F0302020204030204" pitchFamily="34" charset="0"/>
              <a:cs typeface="Calibri Light" panose="020F0302020204030204" pitchFamily="34" charset="0"/>
            </a:endParaRPr>
          </a:p>
          <a:p>
            <a:r>
              <a:rPr lang="en-US" sz="2000" dirty="0" err="1">
                <a:latin typeface="Calibri Light" panose="020F0302020204030204" pitchFamily="34" charset="0"/>
                <a:cs typeface="Calibri Light" panose="020F0302020204030204" pitchFamily="34" charset="0"/>
              </a:rPr>
              <a:t>Snoeien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bij</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deze</a:t>
            </a:r>
            <a:r>
              <a:rPr lang="en-US" sz="2000" dirty="0">
                <a:latin typeface="Calibri Light" panose="020F0302020204030204" pitchFamily="34" charset="0"/>
                <a:cs typeface="Calibri Light" panose="020F0302020204030204" pitchFamily="34" charset="0"/>
              </a:rPr>
              <a:t> plant is </a:t>
            </a:r>
            <a:r>
              <a:rPr lang="en-US" sz="2000" dirty="0" err="1">
                <a:latin typeface="Calibri Light" panose="020F0302020204030204" pitchFamily="34" charset="0"/>
                <a:cs typeface="Calibri Light" panose="020F0302020204030204" pitchFamily="34" charset="0"/>
              </a:rPr>
              <a:t>eigenlijk</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niet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nodig</a:t>
            </a:r>
            <a:r>
              <a:rPr lang="en-US" sz="2000" dirty="0">
                <a:latin typeface="Calibri Light" panose="020F0302020204030204" pitchFamily="34" charset="0"/>
                <a:cs typeface="Calibri Light" panose="020F0302020204030204" pitchFamily="34" charset="0"/>
              </a:rPr>
              <a:t>.</a:t>
            </a:r>
          </a:p>
          <a:p>
            <a:endParaRPr lang="en-US" sz="2000" dirty="0">
              <a:latin typeface="Calibri Light" panose="020F0302020204030204" pitchFamily="34" charset="0"/>
              <a:cs typeface="Calibri Light" panose="020F0302020204030204" pitchFamily="34" charset="0"/>
            </a:endParaRPr>
          </a:p>
          <a:p>
            <a:r>
              <a:rPr lang="en-US" sz="2000" dirty="0" err="1">
                <a:latin typeface="Calibri Light" panose="020F0302020204030204" pitchFamily="34" charset="0"/>
                <a:cs typeface="Calibri Light" panose="020F0302020204030204" pitchFamily="34" charset="0"/>
              </a:rPr>
              <a:t>Bij</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dit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soort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planten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snoei</a:t>
            </a:r>
            <a:r>
              <a:rPr lang="en-US" sz="2000" dirty="0">
                <a:latin typeface="Calibri Light" panose="020F0302020204030204" pitchFamily="34" charset="0"/>
                <a:cs typeface="Calibri Light" panose="020F0302020204030204" pitchFamily="34" charset="0"/>
              </a:rPr>
              <a:t> je </a:t>
            </a:r>
            <a:r>
              <a:rPr lang="en-US" sz="2000" dirty="0" err="1">
                <a:latin typeface="Calibri Light" panose="020F0302020204030204" pitchFamily="34" charset="0"/>
                <a:cs typeface="Calibri Light" panose="020F0302020204030204" pitchFamily="34" charset="0"/>
              </a:rPr>
              <a:t>gewoon</a:t>
            </a:r>
            <a:r>
              <a:rPr lang="en-US" sz="2000" dirty="0">
                <a:latin typeface="Calibri Light" panose="020F0302020204030204" pitchFamily="34" charset="0"/>
                <a:cs typeface="Calibri Light" panose="020F0302020204030204" pitchFamily="34" charset="0"/>
              </a:rPr>
              <a:t> de </a:t>
            </a:r>
            <a:r>
              <a:rPr lang="en-US" sz="2000" dirty="0" err="1">
                <a:latin typeface="Calibri Light" panose="020F0302020204030204" pitchFamily="34" charset="0"/>
                <a:cs typeface="Calibri Light" panose="020F0302020204030204" pitchFamily="34" charset="0"/>
              </a:rPr>
              <a:t>uitlopers</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weg</a:t>
            </a:r>
            <a:r>
              <a:rPr lang="en-US" sz="2000" dirty="0">
                <a:latin typeface="Calibri Light" panose="020F0302020204030204" pitchFamily="34" charset="0"/>
                <a:cs typeface="Calibri Light" panose="020F0302020204030204" pitchFamily="34" charset="0"/>
              </a:rPr>
              <a:t> die je </a:t>
            </a:r>
            <a:r>
              <a:rPr lang="en-US" sz="2000" dirty="0" err="1">
                <a:latin typeface="Calibri Light" panose="020F0302020204030204" pitchFamily="34" charset="0"/>
                <a:cs typeface="Calibri Light" panose="020F0302020204030204" pitchFamily="34" charset="0"/>
              </a:rPr>
              <a:t>niet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mooi</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vindt</a:t>
            </a:r>
            <a:r>
              <a:rPr lang="en-US" sz="2000" dirty="0">
                <a:latin typeface="Calibri Light" panose="020F0302020204030204" pitchFamily="34" charset="0"/>
                <a:cs typeface="Calibri Light" panose="020F0302020204030204" pitchFamily="34" charset="0"/>
              </a:rPr>
              <a:t>.</a:t>
            </a:r>
          </a:p>
          <a:p>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Zo </a:t>
            </a:r>
            <a:r>
              <a:rPr lang="en-US" sz="2000" dirty="0" err="1">
                <a:latin typeface="Calibri Light" panose="020F0302020204030204" pitchFamily="34" charset="0"/>
                <a:cs typeface="Calibri Light" panose="020F0302020204030204" pitchFamily="34" charset="0"/>
              </a:rPr>
              <a:t>kun</a:t>
            </a:r>
            <a:r>
              <a:rPr lang="en-US" sz="2000" dirty="0">
                <a:latin typeface="Calibri Light" panose="020F0302020204030204" pitchFamily="34" charset="0"/>
                <a:cs typeface="Calibri Light" panose="020F0302020204030204" pitchFamily="34" charset="0"/>
              </a:rPr>
              <a:t> je </a:t>
            </a:r>
            <a:r>
              <a:rPr lang="en-US" sz="2000" dirty="0" err="1">
                <a:latin typeface="Calibri Light" panose="020F0302020204030204" pitchFamily="34" charset="0"/>
                <a:cs typeface="Calibri Light" panose="020F0302020204030204" pitchFamily="34" charset="0"/>
              </a:rPr>
              <a:t>een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mooie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vorm</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geven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aan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een</a:t>
            </a:r>
            <a:r>
              <a:rPr lang="en-US" sz="2000" dirty="0">
                <a:latin typeface="Calibri Light" panose="020F0302020204030204" pitchFamily="34" charset="0"/>
                <a:cs typeface="Calibri Light" panose="020F0302020204030204" pitchFamily="34" charset="0"/>
              </a:rPr>
              <a:t> plant.</a:t>
            </a:r>
          </a:p>
          <a:p>
            <a:endParaRPr lang="en-US" sz="2000" b="1" dirty="0">
              <a:latin typeface="Cambria" pitchFamily="18" charset="0"/>
            </a:endParaRPr>
          </a:p>
          <a:p>
            <a:endParaRPr lang="en-US" sz="2000" b="1" dirty="0">
              <a:latin typeface="Cambria" pitchFamily="18" charset="0"/>
            </a:endParaRPr>
          </a:p>
          <a:p>
            <a:endParaRPr lang="nl-NL" dirty="0"/>
          </a:p>
        </p:txBody>
      </p:sp>
      <p:sp>
        <p:nvSpPr>
          <p:cNvPr id="4" name="PIJL-LINKS 3"/>
          <p:cNvSpPr/>
          <p:nvPr/>
        </p:nvSpPr>
        <p:spPr>
          <a:xfrm>
            <a:off x="7700213" y="1026695"/>
            <a:ext cx="1957136" cy="144379"/>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PIJL-LINKS 4"/>
          <p:cNvSpPr/>
          <p:nvPr/>
        </p:nvSpPr>
        <p:spPr>
          <a:xfrm>
            <a:off x="3288632" y="2390274"/>
            <a:ext cx="2005263" cy="17646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fbeelding 5">
            <a:extLst>
              <a:ext uri="{FF2B5EF4-FFF2-40B4-BE49-F238E27FC236}">
                <a16:creationId xmlns:a16="http://schemas.microsoft.com/office/drawing/2014/main" id="{C0396CEF-EDB5-4B28-D05E-2148144DB3FB}"/>
              </a:ext>
            </a:extLst>
          </p:cNvPr>
          <p:cNvPicPr>
            <a:picLocks noChangeAspect="1"/>
          </p:cNvPicPr>
          <p:nvPr/>
        </p:nvPicPr>
        <p:blipFill>
          <a:blip r:embed="rId3"/>
          <a:stretch>
            <a:fillRect/>
          </a:stretch>
        </p:blipFill>
        <p:spPr>
          <a:xfrm>
            <a:off x="11168016" y="5900845"/>
            <a:ext cx="1140051" cy="957155"/>
          </a:xfrm>
          <a:prstGeom prst="rect">
            <a:avLst/>
          </a:prstGeom>
        </p:spPr>
      </p:pic>
    </p:spTree>
    <p:extLst>
      <p:ext uri="{BB962C8B-B14F-4D97-AF65-F5344CB8AC3E}">
        <p14:creationId xmlns:p14="http://schemas.microsoft.com/office/powerpoint/2010/main" val="3796451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1+#ppt_w/2"/>
                                          </p:val>
                                        </p:tav>
                                        <p:tav tm="100000">
                                          <p:val>
                                            <p:strVal val="#ppt_x"/>
                                          </p:val>
                                        </p:tav>
                                      </p:tavLst>
                                    </p:anim>
                                    <p:anim calcmode="lin" valueType="num">
                                      <p:cBhvr additive="base">
                                        <p:cTn id="8" dur="3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3000" fill="hold"/>
                                        <p:tgtEl>
                                          <p:spTgt spid="5"/>
                                        </p:tgtEl>
                                        <p:attrNameLst>
                                          <p:attrName>ppt_x</p:attrName>
                                        </p:attrNameLst>
                                      </p:cBhvr>
                                      <p:tavLst>
                                        <p:tav tm="0">
                                          <p:val>
                                            <p:strVal val="1+#ppt_w/2"/>
                                          </p:val>
                                        </p:tav>
                                        <p:tav tm="100000">
                                          <p:val>
                                            <p:strVal val="#ppt_x"/>
                                          </p:val>
                                        </p:tav>
                                      </p:tavLst>
                                    </p:anim>
                                    <p:anim calcmode="lin" valueType="num">
                                      <p:cBhvr additive="base">
                                        <p:cTn id="12" dur="3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8077"/>
            <a:ext cx="5833089" cy="6265334"/>
          </a:xfrm>
          <a:prstGeom prst="rect">
            <a:avLst/>
          </a:prstGeom>
        </p:spPr>
      </p:pic>
      <p:sp>
        <p:nvSpPr>
          <p:cNvPr id="4" name="Tekstvak 3"/>
          <p:cNvSpPr txBox="1"/>
          <p:nvPr/>
        </p:nvSpPr>
        <p:spPr>
          <a:xfrm>
            <a:off x="5645393" y="368077"/>
            <a:ext cx="6112042" cy="5940088"/>
          </a:xfrm>
          <a:prstGeom prst="rect">
            <a:avLst/>
          </a:prstGeom>
          <a:noFill/>
        </p:spPr>
        <p:txBody>
          <a:bodyPr wrap="square" rtlCol="0">
            <a:spAutoFit/>
          </a:bodyPr>
          <a:lstStyle/>
          <a:p>
            <a:r>
              <a:rPr lang="en-US" sz="2000" dirty="0">
                <a:latin typeface="Calibri Light" panose="020F0302020204030204" pitchFamily="34" charset="0"/>
                <a:cs typeface="Calibri Light" panose="020F0302020204030204" pitchFamily="34" charset="0"/>
              </a:rPr>
              <a:t>Om </a:t>
            </a:r>
            <a:r>
              <a:rPr lang="en-US" sz="2000" dirty="0" err="1">
                <a:latin typeface="Calibri Light" panose="020F0302020204030204" pitchFamily="34" charset="0"/>
                <a:cs typeface="Calibri Light" panose="020F0302020204030204" pitchFamily="34" charset="0"/>
              </a:rPr>
              <a:t>te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gaan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snoeien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heeft</a:t>
            </a:r>
            <a:r>
              <a:rPr lang="en-US" sz="2000" dirty="0">
                <a:latin typeface="Calibri Light" panose="020F0302020204030204" pitchFamily="34" charset="0"/>
                <a:cs typeface="Calibri Light" panose="020F0302020204030204" pitchFamily="34" charset="0"/>
              </a:rPr>
              <a:t> u </a:t>
            </a:r>
            <a:r>
              <a:rPr lang="en-US" sz="2000" dirty="0" err="1">
                <a:latin typeface="Calibri Light" panose="020F0302020204030204" pitchFamily="34" charset="0"/>
                <a:cs typeface="Calibri Light" panose="020F0302020204030204" pitchFamily="34" charset="0"/>
              </a:rPr>
              <a:t>nodig</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een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snoeischaar</a:t>
            </a:r>
            <a:r>
              <a:rPr lang="en-US" sz="2000" dirty="0">
                <a:latin typeface="Calibri Light" panose="020F0302020204030204" pitchFamily="34" charset="0"/>
                <a:cs typeface="Calibri Light" panose="020F0302020204030204" pitchFamily="34" charset="0"/>
              </a:rPr>
              <a:t> en </a:t>
            </a:r>
            <a:r>
              <a:rPr lang="en-US" sz="2000" dirty="0" err="1">
                <a:latin typeface="Calibri Light" panose="020F0302020204030204" pitchFamily="34" charset="0"/>
                <a:cs typeface="Calibri Light" panose="020F0302020204030204" pitchFamily="34" charset="0"/>
              </a:rPr>
              <a:t>een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stevige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takkenschaar</a:t>
            </a:r>
            <a:r>
              <a:rPr lang="en-US" sz="2000" dirty="0">
                <a:latin typeface="Calibri Light" panose="020F0302020204030204" pitchFamily="34" charset="0"/>
                <a:cs typeface="Calibri Light" panose="020F0302020204030204" pitchFamily="34" charset="0"/>
              </a:rPr>
              <a:t>.</a:t>
            </a:r>
          </a:p>
          <a:p>
            <a:r>
              <a:rPr lang="en-US" sz="2000" dirty="0" err="1">
                <a:latin typeface="Calibri Light" panose="020F0302020204030204" pitchFamily="34" charset="0"/>
                <a:cs typeface="Calibri Light" panose="020F0302020204030204" pitchFamily="34" charset="0"/>
              </a:rPr>
              <a:t>Daarnaast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zijn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er</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nog</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andere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schaartjes</a:t>
            </a:r>
            <a:r>
              <a:rPr lang="en-US" sz="2000" dirty="0">
                <a:latin typeface="Calibri Light" panose="020F0302020204030204" pitchFamily="34" charset="0"/>
                <a:cs typeface="Calibri Light" panose="020F0302020204030204" pitchFamily="34" charset="0"/>
              </a:rPr>
              <a:t> en </a:t>
            </a:r>
            <a:r>
              <a:rPr lang="en-US" sz="2000" dirty="0" err="1">
                <a:latin typeface="Calibri Light" panose="020F0302020204030204" pitchFamily="34" charset="0"/>
                <a:cs typeface="Calibri Light" panose="020F0302020204030204" pitchFamily="34" charset="0"/>
              </a:rPr>
              <a:t>messen</a:t>
            </a:r>
            <a:r>
              <a:rPr lang="en-US" sz="2000" dirty="0">
                <a:latin typeface="Calibri Light" panose="020F0302020204030204" pitchFamily="34" charset="0"/>
                <a:cs typeface="Calibri Light" panose="020F0302020204030204" pitchFamily="34" charset="0"/>
              </a:rPr>
              <a:t>.</a:t>
            </a:r>
          </a:p>
          <a:p>
            <a:r>
              <a:rPr lang="en-US" sz="2000" dirty="0" err="1">
                <a:latin typeface="Calibri Light" panose="020F0302020204030204" pitchFamily="34" charset="0"/>
                <a:cs typeface="Calibri Light" panose="020F0302020204030204" pitchFamily="34" charset="0"/>
              </a:rPr>
              <a:t>Beide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dienen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scherp</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te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zijn</a:t>
            </a:r>
            <a:r>
              <a:rPr lang="en-US" sz="2000" dirty="0">
                <a:latin typeface="Calibri Light" panose="020F0302020204030204" pitchFamily="34" charset="0"/>
                <a:cs typeface="Calibri Light" panose="020F0302020204030204" pitchFamily="34" charset="0"/>
              </a:rPr>
              <a:t> om </a:t>
            </a:r>
            <a:r>
              <a:rPr lang="en-US" sz="2000" dirty="0" err="1">
                <a:latin typeface="Calibri Light" panose="020F0302020204030204" pitchFamily="34" charset="0"/>
                <a:cs typeface="Calibri Light" panose="020F0302020204030204" pitchFamily="34" charset="0"/>
              </a:rPr>
              <a:t>een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mooie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snede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te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maken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Tevens</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dienen</a:t>
            </a:r>
            <a:r>
              <a:rPr lang="en-US" sz="2000" dirty="0">
                <a:latin typeface="Calibri Light" panose="020F0302020204030204" pitchFamily="34" charset="0"/>
                <a:cs typeface="Calibri Light" panose="020F0302020204030204" pitchFamily="34" charset="0"/>
              </a:rPr>
              <a:t> de </a:t>
            </a:r>
            <a:r>
              <a:rPr lang="en-US" sz="2000" dirty="0" err="1">
                <a:latin typeface="Calibri Light" panose="020F0302020204030204" pitchFamily="34" charset="0"/>
                <a:cs typeface="Calibri Light" panose="020F0302020204030204" pitchFamily="34" charset="0"/>
              </a:rPr>
              <a:t>benodigde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scharen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goed</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onderhouden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te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worden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Regelmatig</a:t>
            </a:r>
            <a:r>
              <a:rPr lang="en-US" sz="2000" dirty="0">
                <a:latin typeface="Calibri Light" panose="020F0302020204030204" pitchFamily="34" charset="0"/>
                <a:cs typeface="Calibri Light" panose="020F0302020204030204" pitchFamily="34" charset="0"/>
              </a:rPr>
              <a:t> de </a:t>
            </a:r>
            <a:r>
              <a:rPr lang="en-US" sz="2000" dirty="0" err="1">
                <a:latin typeface="Calibri Light" panose="020F0302020204030204" pitchFamily="34" charset="0"/>
                <a:cs typeface="Calibri Light" panose="020F0302020204030204" pitchFamily="34" charset="0"/>
              </a:rPr>
              <a:t>scharen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slijpen</a:t>
            </a:r>
            <a:r>
              <a:rPr lang="en-US" sz="2000" dirty="0">
                <a:latin typeface="Calibri Light" panose="020F0302020204030204" pitchFamily="34" charset="0"/>
                <a:cs typeface="Calibri Light" panose="020F0302020204030204" pitchFamily="34" charset="0"/>
              </a:rPr>
              <a:t> en het </a:t>
            </a:r>
            <a:r>
              <a:rPr lang="en-US" sz="2000" dirty="0" err="1">
                <a:latin typeface="Calibri Light" panose="020F0302020204030204" pitchFamily="34" charset="0"/>
                <a:cs typeface="Calibri Light" panose="020F0302020204030204" pitchFamily="34" charset="0"/>
              </a:rPr>
              <a:t>onderhouden</a:t>
            </a:r>
            <a:r>
              <a:rPr lang="en-US" sz="2000" dirty="0">
                <a:latin typeface="Calibri Light" panose="020F0302020204030204" pitchFamily="34" charset="0"/>
                <a:cs typeface="Calibri Light" panose="020F0302020204030204" pitchFamily="34" charset="0"/>
              </a:rPr>
              <a:t> van het </a:t>
            </a:r>
            <a:r>
              <a:rPr lang="en-US" sz="2000" dirty="0" err="1">
                <a:latin typeface="Calibri Light" panose="020F0302020204030204" pitchFamily="34" charset="0"/>
                <a:cs typeface="Calibri Light" panose="020F0302020204030204" pitchFamily="34" charset="0"/>
              </a:rPr>
              <a:t>snijblad</a:t>
            </a:r>
            <a:r>
              <a:rPr lang="en-US" sz="2000" dirty="0">
                <a:latin typeface="Calibri Light" panose="020F0302020204030204" pitchFamily="34" charset="0"/>
                <a:cs typeface="Calibri Light" panose="020F0302020204030204" pitchFamily="34" charset="0"/>
              </a:rPr>
              <a:t> door alcohol, </a:t>
            </a:r>
            <a:r>
              <a:rPr lang="en-US" sz="2000" dirty="0" err="1">
                <a:latin typeface="Calibri Light" panose="020F0302020204030204" pitchFamily="34" charset="0"/>
                <a:cs typeface="Calibri Light" panose="020F0302020204030204" pitchFamily="34" charset="0"/>
              </a:rPr>
              <a:t>om</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besmetting</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te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voorkomen</a:t>
            </a:r>
            <a:r>
              <a:rPr lang="en-US" sz="2000" dirty="0">
                <a:latin typeface="Calibri Light" panose="020F0302020204030204" pitchFamily="34" charset="0"/>
                <a:cs typeface="Calibri Light" panose="020F0302020204030204" pitchFamily="34" charset="0"/>
              </a:rPr>
              <a:t>.</a:t>
            </a:r>
          </a:p>
          <a:p>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Dan </a:t>
            </a:r>
            <a:r>
              <a:rPr lang="en-US" sz="2000" dirty="0" err="1">
                <a:latin typeface="Calibri Light" panose="020F0302020204030204" pitchFamily="34" charset="0"/>
                <a:cs typeface="Calibri Light" panose="020F0302020204030204" pitchFamily="34" charset="0"/>
              </a:rPr>
              <a:t>heeft</a:t>
            </a:r>
            <a:r>
              <a:rPr lang="en-US" sz="2000" dirty="0">
                <a:latin typeface="Calibri Light" panose="020F0302020204030204" pitchFamily="34" charset="0"/>
                <a:cs typeface="Calibri Light" panose="020F0302020204030204" pitchFamily="34" charset="0"/>
              </a:rPr>
              <a:t> u </a:t>
            </a:r>
            <a:r>
              <a:rPr lang="en-US" sz="2000" dirty="0" err="1">
                <a:latin typeface="Calibri Light" panose="020F0302020204030204" pitchFamily="34" charset="0"/>
                <a:cs typeface="Calibri Light" panose="020F0302020204030204" pitchFamily="34" charset="0"/>
              </a:rPr>
              <a:t>nog</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nodig</a:t>
            </a:r>
            <a:r>
              <a:rPr lang="en-US" sz="2000" dirty="0">
                <a:latin typeface="Calibri Light" panose="020F0302020204030204" pitchFamily="34" charset="0"/>
                <a:cs typeface="Calibri Light" panose="020F0302020204030204" pitchFamily="34" charset="0"/>
              </a:rPr>
              <a:t> bind </a:t>
            </a:r>
            <a:r>
              <a:rPr lang="en-US" sz="2000" dirty="0" err="1">
                <a:latin typeface="Calibri Light" panose="020F0302020204030204" pitchFamily="34" charset="0"/>
                <a:cs typeface="Calibri Light" panose="020F0302020204030204" pitchFamily="34" charset="0"/>
              </a:rPr>
              <a:t>materiaal</a:t>
            </a:r>
            <a:r>
              <a:rPr lang="en-US" sz="2000" dirty="0">
                <a:latin typeface="Calibri Light" panose="020F0302020204030204" pitchFamily="34" charset="0"/>
                <a:cs typeface="Calibri Light" panose="020F0302020204030204" pitchFamily="34" charset="0"/>
              </a:rPr>
              <a:t>.</a:t>
            </a:r>
          </a:p>
          <a:p>
            <a:r>
              <a:rPr lang="en-US" sz="2000" dirty="0" err="1">
                <a:latin typeface="Calibri Light" panose="020F0302020204030204" pitchFamily="34" charset="0"/>
                <a:cs typeface="Calibri Light" panose="020F0302020204030204" pitchFamily="34" charset="0"/>
              </a:rPr>
              <a:t>Er</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zijn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vele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soorten</a:t>
            </a:r>
            <a:r>
              <a:rPr lang="en-US" sz="2000" dirty="0">
                <a:latin typeface="Calibri Light" panose="020F0302020204030204" pitchFamily="34" charset="0"/>
                <a:cs typeface="Calibri Light" panose="020F0302020204030204" pitchFamily="34" charset="0"/>
              </a:rPr>
              <a:t> in </a:t>
            </a:r>
            <a:r>
              <a:rPr lang="en-US" sz="2000" dirty="0" err="1">
                <a:latin typeface="Calibri Light" panose="020F0302020204030204" pitchFamily="34" charset="0"/>
                <a:cs typeface="Calibri Light" panose="020F0302020204030204" pitchFamily="34" charset="0"/>
              </a:rPr>
              <a:t>omloop</a:t>
            </a:r>
            <a:r>
              <a:rPr lang="en-US" sz="2000" dirty="0">
                <a:latin typeface="Calibri Light" panose="020F0302020204030204" pitchFamily="34" charset="0"/>
                <a:cs typeface="Calibri Light" panose="020F0302020204030204" pitchFamily="34" charset="0"/>
              </a:rPr>
              <a:t> van raffia, </a:t>
            </a:r>
            <a:r>
              <a:rPr lang="en-US" sz="2000" dirty="0" err="1">
                <a:latin typeface="Calibri Light" panose="020F0302020204030204" pitchFamily="34" charset="0"/>
                <a:cs typeface="Calibri Light" panose="020F0302020204030204" pitchFamily="34" charset="0"/>
              </a:rPr>
              <a:t>touw</a:t>
            </a:r>
            <a:r>
              <a:rPr lang="en-US" sz="2000" dirty="0">
                <a:latin typeface="Calibri Light" panose="020F0302020204030204" pitchFamily="34" charset="0"/>
                <a:cs typeface="Calibri Light" panose="020F0302020204030204" pitchFamily="34" charset="0"/>
              </a:rPr>
              <a:t> tot </a:t>
            </a:r>
            <a:r>
              <a:rPr lang="en-US" sz="2000" dirty="0" err="1">
                <a:latin typeface="Calibri Light" panose="020F0302020204030204" pitchFamily="34" charset="0"/>
                <a:cs typeface="Calibri Light" panose="020F0302020204030204" pitchFamily="34" charset="0"/>
              </a:rPr>
              <a:t>taairippen</a:t>
            </a:r>
            <a:r>
              <a:rPr lang="en-US" sz="2000" dirty="0">
                <a:latin typeface="Calibri Light" panose="020F0302020204030204" pitchFamily="34" charset="0"/>
                <a:cs typeface="Calibri Light" panose="020F0302020204030204" pitchFamily="34" charset="0"/>
              </a:rPr>
              <a:t>.</a:t>
            </a:r>
          </a:p>
          <a:p>
            <a:r>
              <a:rPr lang="en-US" sz="2000" dirty="0">
                <a:latin typeface="Calibri Light" panose="020F0302020204030204" pitchFamily="34" charset="0"/>
                <a:cs typeface="Calibri Light" panose="020F0302020204030204" pitchFamily="34" charset="0"/>
              </a:rPr>
              <a:t>Het </a:t>
            </a:r>
            <a:r>
              <a:rPr lang="en-US" sz="2000" dirty="0" err="1">
                <a:latin typeface="Calibri Light" panose="020F0302020204030204" pitchFamily="34" charset="0"/>
                <a:cs typeface="Calibri Light" panose="020F0302020204030204" pitchFamily="34" charset="0"/>
              </a:rPr>
              <a:t>gebruik</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hiervan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wordt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nog</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weleens</a:t>
            </a:r>
            <a:r>
              <a:rPr lang="en-US" sz="2000" dirty="0">
                <a:latin typeface="Calibri Light" panose="020F0302020204030204" pitchFamily="34" charset="0"/>
                <a:cs typeface="Calibri Light" panose="020F0302020204030204" pitchFamily="34" charset="0"/>
              </a:rPr>
              <a:t> met </a:t>
            </a:r>
            <a:r>
              <a:rPr lang="en-US" sz="2000" dirty="0" err="1">
                <a:latin typeface="Calibri Light" panose="020F0302020204030204" pitchFamily="34" charset="0"/>
                <a:cs typeface="Calibri Light" panose="020F0302020204030204" pitchFamily="34" charset="0"/>
              </a:rPr>
              <a:t>handen</a:t>
            </a:r>
            <a:r>
              <a:rPr lang="en-US" sz="2000" dirty="0">
                <a:latin typeface="Calibri Light" panose="020F0302020204030204" pitchFamily="34" charset="0"/>
                <a:cs typeface="Calibri Light" panose="020F0302020204030204" pitchFamily="34" charset="0"/>
              </a:rPr>
              <a:t> en </a:t>
            </a:r>
            <a:r>
              <a:rPr lang="en-US" sz="2000" dirty="0" err="1">
                <a:latin typeface="Calibri Light" panose="020F0302020204030204" pitchFamily="34" charset="0"/>
                <a:cs typeface="Calibri Light" panose="020F0302020204030204" pitchFamily="34" charset="0"/>
              </a:rPr>
              <a:t>voeten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getreden</a:t>
            </a:r>
            <a:r>
              <a:rPr lang="en-US" sz="2000" dirty="0">
                <a:latin typeface="Calibri Light" panose="020F0302020204030204" pitchFamily="34" charset="0"/>
                <a:cs typeface="Calibri Light" panose="020F0302020204030204" pitchFamily="34" charset="0"/>
              </a:rPr>
              <a:t>.</a:t>
            </a:r>
          </a:p>
          <a:p>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De </a:t>
            </a:r>
            <a:r>
              <a:rPr lang="en-US" sz="2000" dirty="0" err="1">
                <a:latin typeface="Calibri Light" panose="020F0302020204030204" pitchFamily="34" charset="0"/>
                <a:cs typeface="Calibri Light" panose="020F0302020204030204" pitchFamily="34" charset="0"/>
              </a:rPr>
              <a:t>meeste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mensen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binden</a:t>
            </a:r>
            <a:r>
              <a:rPr lang="en-US" sz="2000" dirty="0">
                <a:latin typeface="Calibri Light" panose="020F0302020204030204" pitchFamily="34" charset="0"/>
                <a:cs typeface="Calibri Light" panose="020F0302020204030204" pitchFamily="34" charset="0"/>
              </a:rPr>
              <a:t> op </a:t>
            </a:r>
            <a:r>
              <a:rPr lang="en-US" sz="2000" dirty="0" err="1">
                <a:latin typeface="Calibri Light" panose="020F0302020204030204" pitchFamily="34" charset="0"/>
                <a:cs typeface="Calibri Light" panose="020F0302020204030204" pitchFamily="34" charset="0"/>
              </a:rPr>
              <a:t>gelijk</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aan</a:t>
            </a:r>
            <a:r>
              <a:rPr lang="en-US" sz="2000" dirty="0">
                <a:latin typeface="Calibri Light" panose="020F0302020204030204" pitchFamily="34" charset="0"/>
                <a:cs typeface="Calibri Light" panose="020F0302020204030204" pitchFamily="34" charset="0"/>
              </a:rPr>
              <a:t> de </a:t>
            </a:r>
            <a:r>
              <a:rPr lang="en-US" sz="2000" dirty="0" err="1">
                <a:latin typeface="Calibri Light" panose="020F0302020204030204" pitchFamily="34" charset="0"/>
                <a:cs typeface="Calibri Light" panose="020F0302020204030204" pitchFamily="34" charset="0"/>
              </a:rPr>
              <a:t>stam</a:t>
            </a:r>
            <a:r>
              <a:rPr lang="en-US" sz="2000" dirty="0">
                <a:latin typeface="Calibri Light" panose="020F0302020204030204" pitchFamily="34" charset="0"/>
                <a:cs typeface="Calibri Light" panose="020F0302020204030204" pitchFamily="34" charset="0"/>
              </a:rPr>
              <a:t> en </a:t>
            </a:r>
            <a:r>
              <a:rPr lang="en-US" sz="2000" dirty="0" err="1">
                <a:latin typeface="Calibri Light" panose="020F0302020204030204" pitchFamily="34" charset="0"/>
                <a:cs typeface="Calibri Light" panose="020F0302020204030204" pitchFamily="34" charset="0"/>
              </a:rPr>
              <a:t>dit</a:t>
            </a:r>
            <a:r>
              <a:rPr lang="en-US" sz="2000" dirty="0">
                <a:latin typeface="Calibri Light" panose="020F0302020204030204" pitchFamily="34" charset="0"/>
                <a:cs typeface="Calibri Light" panose="020F0302020204030204" pitchFamily="34" charset="0"/>
              </a:rPr>
              <a:t> is </a:t>
            </a:r>
            <a:r>
              <a:rPr lang="en-US" sz="2000" dirty="0" err="1">
                <a:latin typeface="Calibri Light" panose="020F0302020204030204" pitchFamily="34" charset="0"/>
                <a:cs typeface="Calibri Light" panose="020F0302020204030204" pitchFamily="34" charset="0"/>
              </a:rPr>
              <a:t>slecht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voor</a:t>
            </a:r>
            <a:r>
              <a:rPr lang="en-US" sz="2000" dirty="0">
                <a:latin typeface="Calibri Light" panose="020F0302020204030204" pitchFamily="34" charset="0"/>
                <a:cs typeface="Calibri Light" panose="020F0302020204030204" pitchFamily="34" charset="0"/>
              </a:rPr>
              <a:t> de plant. </a:t>
            </a:r>
            <a:r>
              <a:rPr lang="en-US" sz="2000" dirty="0" err="1">
                <a:latin typeface="Calibri Light" panose="020F0302020204030204" pitchFamily="34" charset="0"/>
                <a:cs typeface="Calibri Light" panose="020F0302020204030204" pitchFamily="34" charset="0"/>
              </a:rPr>
              <a:t>Tussen</a:t>
            </a:r>
            <a:r>
              <a:rPr lang="en-US" sz="2000" dirty="0">
                <a:latin typeface="Calibri Light" panose="020F0302020204030204" pitchFamily="34" charset="0"/>
                <a:cs typeface="Calibri Light" panose="020F0302020204030204" pitchFamily="34" charset="0"/>
              </a:rPr>
              <a:t> de </a:t>
            </a:r>
            <a:r>
              <a:rPr lang="en-US" sz="2000" dirty="0" err="1">
                <a:latin typeface="Calibri Light" panose="020F0302020204030204" pitchFamily="34" charset="0"/>
                <a:cs typeface="Calibri Light" panose="020F0302020204030204" pitchFamily="34" charset="0"/>
              </a:rPr>
              <a:t>stok</a:t>
            </a:r>
            <a:r>
              <a:rPr lang="en-US" sz="2000" dirty="0">
                <a:latin typeface="Calibri Light" panose="020F0302020204030204" pitchFamily="34" charset="0"/>
                <a:cs typeface="Calibri Light" panose="020F0302020204030204" pitchFamily="34" charset="0"/>
              </a:rPr>
              <a:t>-  of </a:t>
            </a:r>
            <a:r>
              <a:rPr lang="en-US" sz="2000" dirty="0" err="1">
                <a:latin typeface="Calibri Light" panose="020F0302020204030204" pitchFamily="34" charset="0"/>
                <a:cs typeface="Calibri Light" panose="020F0302020204030204" pitchFamily="34" charset="0"/>
              </a:rPr>
              <a:t>anders</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dient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een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kruising</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te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zitten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zodat</a:t>
            </a:r>
            <a:r>
              <a:rPr lang="en-US" sz="2000" dirty="0">
                <a:latin typeface="Calibri Light" panose="020F0302020204030204" pitchFamily="34" charset="0"/>
                <a:cs typeface="Calibri Light" panose="020F0302020204030204" pitchFamily="34" charset="0"/>
              </a:rPr>
              <a:t> de plant </a:t>
            </a:r>
            <a:r>
              <a:rPr lang="en-US" sz="2000" dirty="0" err="1">
                <a:latin typeface="Calibri Light" panose="020F0302020204030204" pitchFamily="34" charset="0"/>
                <a:cs typeface="Calibri Light" panose="020F0302020204030204" pitchFamily="34" charset="0"/>
              </a:rPr>
              <a:t>zich</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niet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kan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verwonden</a:t>
            </a:r>
            <a:r>
              <a:rPr lang="en-US" sz="2000" dirty="0">
                <a:latin typeface="Calibri Light" panose="020F0302020204030204" pitchFamily="34" charset="0"/>
                <a:cs typeface="Calibri Light" panose="020F0302020204030204" pitchFamily="34" charset="0"/>
              </a:rPr>
              <a:t> en </a:t>
            </a:r>
            <a:r>
              <a:rPr lang="en-US" sz="2000" dirty="0" err="1">
                <a:latin typeface="Calibri Light" panose="020F0302020204030204" pitchFamily="34" charset="0"/>
                <a:cs typeface="Calibri Light" panose="020F0302020204030204" pitchFamily="34" charset="0"/>
              </a:rPr>
              <a:t>ruimte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heeft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om</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te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groeien</a:t>
            </a:r>
            <a:r>
              <a:rPr lang="en-US" sz="2000" dirty="0">
                <a:latin typeface="Calibri Light" panose="020F0302020204030204" pitchFamily="34" charset="0"/>
                <a:cs typeface="Calibri Light" panose="020F0302020204030204" pitchFamily="34" charset="0"/>
              </a:rPr>
              <a:t>.</a:t>
            </a:r>
            <a:endParaRPr lang="nl-NL" sz="2000" dirty="0">
              <a:latin typeface="Calibri Light" panose="020F0302020204030204" pitchFamily="34" charset="0"/>
              <a:cs typeface="Calibri Light" panose="020F0302020204030204" pitchFamily="34" charset="0"/>
            </a:endParaRPr>
          </a:p>
        </p:txBody>
      </p:sp>
      <p:pic>
        <p:nvPicPr>
          <p:cNvPr id="2" name="Afbeelding 1">
            <a:extLst>
              <a:ext uri="{FF2B5EF4-FFF2-40B4-BE49-F238E27FC236}">
                <a16:creationId xmlns:a16="http://schemas.microsoft.com/office/drawing/2014/main" id="{B33F49E1-AB8B-8C9B-11CA-913F9C5F4AE7}"/>
              </a:ext>
            </a:extLst>
          </p:cNvPr>
          <p:cNvPicPr>
            <a:picLocks noChangeAspect="1"/>
          </p:cNvPicPr>
          <p:nvPr/>
        </p:nvPicPr>
        <p:blipFill>
          <a:blip r:embed="rId3"/>
          <a:stretch>
            <a:fillRect/>
          </a:stretch>
        </p:blipFill>
        <p:spPr>
          <a:xfrm>
            <a:off x="11186897" y="5994936"/>
            <a:ext cx="1141075" cy="951705"/>
          </a:xfrm>
          <a:prstGeom prst="rect">
            <a:avLst/>
          </a:prstGeom>
        </p:spPr>
      </p:pic>
    </p:spTree>
    <p:extLst>
      <p:ext uri="{BB962C8B-B14F-4D97-AF65-F5344CB8AC3E}">
        <p14:creationId xmlns:p14="http://schemas.microsoft.com/office/powerpoint/2010/main" val="249646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081" y="648482"/>
            <a:ext cx="5599972" cy="5527169"/>
          </a:xfrm>
          <a:prstGeom prst="rect">
            <a:avLst/>
          </a:prstGeom>
        </p:spPr>
      </p:pic>
      <p:sp>
        <p:nvSpPr>
          <p:cNvPr id="4" name="Tekstvak 3"/>
          <p:cNvSpPr txBox="1"/>
          <p:nvPr/>
        </p:nvSpPr>
        <p:spPr>
          <a:xfrm>
            <a:off x="6694481" y="189486"/>
            <a:ext cx="5229726" cy="6217087"/>
          </a:xfrm>
          <a:prstGeom prst="rect">
            <a:avLst/>
          </a:prstGeom>
          <a:noFill/>
        </p:spPr>
        <p:txBody>
          <a:bodyPr wrap="square" rtlCol="0">
            <a:spAutoFit/>
          </a:bodyPr>
          <a:lstStyle/>
          <a:p>
            <a:endParaRPr lang="nl-NL" dirty="0"/>
          </a:p>
          <a:p>
            <a:r>
              <a:rPr lang="en-US" sz="2000" b="1" dirty="0">
                <a:latin typeface="Calibri Light" panose="020F0302020204030204" pitchFamily="34" charset="0"/>
                <a:cs typeface="Calibri Light" panose="020F0302020204030204" pitchFamily="34" charset="0"/>
              </a:rPr>
              <a:t>Rhododendron</a:t>
            </a:r>
          </a:p>
          <a:p>
            <a:endParaRPr lang="nl-NL" sz="2000" dirty="0">
              <a:latin typeface="Calibri Light" panose="020F0302020204030204" pitchFamily="34" charset="0"/>
              <a:cs typeface="Calibri Light" panose="020F0302020204030204" pitchFamily="34" charset="0"/>
            </a:endParaRPr>
          </a:p>
          <a:p>
            <a:r>
              <a:rPr lang="nl-NL" sz="2000" dirty="0">
                <a:latin typeface="Calibri Light" panose="020F0302020204030204" pitchFamily="34" charset="0"/>
                <a:cs typeface="Calibri Light" panose="020F0302020204030204" pitchFamily="34" charset="0"/>
              </a:rPr>
              <a:t>Over het algemeen is het niet nodig de rododendron (</a:t>
            </a:r>
            <a:r>
              <a:rPr lang="nl-NL" sz="2000" dirty="0" err="1">
                <a:latin typeface="Calibri Light" panose="020F0302020204030204" pitchFamily="34" charset="0"/>
                <a:cs typeface="Calibri Light" panose="020F0302020204030204" pitchFamily="34" charset="0"/>
              </a:rPr>
              <a:t>Rhododendron</a:t>
            </a:r>
            <a:r>
              <a:rPr lang="nl-NL" sz="2000" dirty="0">
                <a:latin typeface="Calibri Light" panose="020F0302020204030204" pitchFamily="34" charset="0"/>
                <a:cs typeface="Calibri Light" panose="020F0302020204030204" pitchFamily="34" charset="0"/>
              </a:rPr>
              <a:t>) te snoeien. Een </a:t>
            </a:r>
            <a:r>
              <a:rPr lang="nl-NL" sz="2000" dirty="0" err="1">
                <a:latin typeface="Calibri Light" panose="020F0302020204030204" pitchFamily="34" charset="0"/>
                <a:cs typeface="Calibri Light" panose="020F0302020204030204" pitchFamily="34" charset="0"/>
              </a:rPr>
              <a:t>Rhododendron</a:t>
            </a:r>
            <a:r>
              <a:rPr lang="nl-NL" sz="2000" dirty="0">
                <a:latin typeface="Calibri Light" panose="020F0302020204030204" pitchFamily="34" charset="0"/>
                <a:cs typeface="Calibri Light" panose="020F0302020204030204" pitchFamily="34" charset="0"/>
              </a:rPr>
              <a:t> snoeien is alleen nodig als je hem te groot geworden vindt of als de bladeren geel verkleuren. Als je wilt dat de </a:t>
            </a:r>
            <a:r>
              <a:rPr lang="nl-NL" sz="2000" dirty="0" err="1">
                <a:latin typeface="Calibri Light" panose="020F0302020204030204" pitchFamily="34" charset="0"/>
                <a:cs typeface="Calibri Light" panose="020F0302020204030204" pitchFamily="34" charset="0"/>
              </a:rPr>
              <a:t>Rhododendron</a:t>
            </a:r>
            <a:r>
              <a:rPr lang="nl-NL" sz="2000" dirty="0">
                <a:latin typeface="Calibri Light" panose="020F0302020204030204" pitchFamily="34" charset="0"/>
                <a:cs typeface="Calibri Light" panose="020F0302020204030204" pitchFamily="34" charset="0"/>
              </a:rPr>
              <a:t> zich herstelt, moet je hem streng terugsnoeien. Daar waar je hem snoeit, loopt hij namelijk uit.</a:t>
            </a:r>
          </a:p>
          <a:p>
            <a:endParaRPr lang="en-US" sz="2000" dirty="0">
              <a:latin typeface="Calibri Light" panose="020F0302020204030204" pitchFamily="34" charset="0"/>
              <a:cs typeface="Calibri Light" panose="020F0302020204030204" pitchFamily="34" charset="0"/>
            </a:endParaRPr>
          </a:p>
          <a:p>
            <a:r>
              <a:rPr lang="nl-NL" sz="2000" dirty="0">
                <a:latin typeface="Calibri Light" panose="020F0302020204030204" pitchFamily="34" charset="0"/>
                <a:cs typeface="Calibri Light" panose="020F0302020204030204" pitchFamily="34" charset="0"/>
              </a:rPr>
              <a:t>Snoei de </a:t>
            </a:r>
            <a:r>
              <a:rPr lang="nl-NL" sz="2000" dirty="0" err="1">
                <a:latin typeface="Calibri Light" panose="020F0302020204030204" pitchFamily="34" charset="0"/>
                <a:cs typeface="Calibri Light" panose="020F0302020204030204" pitchFamily="34" charset="0"/>
              </a:rPr>
              <a:t>Rhododendron</a:t>
            </a:r>
            <a:r>
              <a:rPr lang="nl-NL" sz="2000" dirty="0">
                <a:latin typeface="Calibri Light" panose="020F0302020204030204" pitchFamily="34" charset="0"/>
                <a:cs typeface="Calibri Light" panose="020F0302020204030204" pitchFamily="34" charset="0"/>
              </a:rPr>
              <a:t> eind maart of begin april. Gebruik voor de dikke twijgen een scherpe snoeizaag of een </a:t>
            </a:r>
            <a:r>
              <a:rPr lang="nl-NL" sz="2000" dirty="0">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stevige takkenschaar</a:t>
            </a:r>
            <a:r>
              <a:rPr lang="nl-NL" sz="2000" dirty="0">
                <a:latin typeface="Calibri Light" panose="020F0302020204030204" pitchFamily="34" charset="0"/>
                <a:cs typeface="Calibri Light" panose="020F0302020204030204" pitchFamily="34" charset="0"/>
              </a:rPr>
              <a:t>. Je krijgt hiermee betere zaag- of knipsneden en dat voorkomt infecties bij de plant. Na het snoeien ziet de </a:t>
            </a:r>
            <a:r>
              <a:rPr lang="nl-NL" sz="2000" dirty="0" err="1">
                <a:latin typeface="Calibri Light" panose="020F0302020204030204" pitchFamily="34" charset="0"/>
                <a:cs typeface="Calibri Light" panose="020F0302020204030204" pitchFamily="34" charset="0"/>
              </a:rPr>
              <a:t>Rhododendron</a:t>
            </a:r>
            <a:r>
              <a:rPr lang="nl-NL" sz="2000" dirty="0">
                <a:latin typeface="Calibri Light" panose="020F0302020204030204" pitchFamily="34" charset="0"/>
                <a:cs typeface="Calibri Light" panose="020F0302020204030204" pitchFamily="34" charset="0"/>
              </a:rPr>
              <a:t> er niet zo mooi uit, maar de knoppen ontwikkelen zich het volgende voorjaar en de </a:t>
            </a:r>
            <a:r>
              <a:rPr lang="nl-NL" sz="2000" dirty="0" err="1">
                <a:latin typeface="Calibri Light" panose="020F0302020204030204" pitchFamily="34" charset="0"/>
                <a:cs typeface="Calibri Light" panose="020F0302020204030204" pitchFamily="34" charset="0"/>
              </a:rPr>
              <a:t>Rhododendron</a:t>
            </a:r>
            <a:r>
              <a:rPr lang="nl-NL" sz="2000" dirty="0">
                <a:latin typeface="Calibri Light" panose="020F0302020204030204" pitchFamily="34" charset="0"/>
                <a:cs typeface="Calibri Light" panose="020F0302020204030204" pitchFamily="34" charset="0"/>
              </a:rPr>
              <a:t> gaat opnieuw uitlopen</a:t>
            </a:r>
          </a:p>
        </p:txBody>
      </p:sp>
      <p:pic>
        <p:nvPicPr>
          <p:cNvPr id="2" name="Afbeelding 1">
            <a:extLst>
              <a:ext uri="{FF2B5EF4-FFF2-40B4-BE49-F238E27FC236}">
                <a16:creationId xmlns:a16="http://schemas.microsoft.com/office/drawing/2014/main" id="{11FA7336-B6C0-27AA-1F2B-DB5D004518F5}"/>
              </a:ext>
            </a:extLst>
          </p:cNvPr>
          <p:cNvPicPr>
            <a:picLocks noChangeAspect="1"/>
          </p:cNvPicPr>
          <p:nvPr/>
        </p:nvPicPr>
        <p:blipFill>
          <a:blip r:embed="rId4"/>
          <a:stretch>
            <a:fillRect/>
          </a:stretch>
        </p:blipFill>
        <p:spPr>
          <a:xfrm>
            <a:off x="11139584" y="5927995"/>
            <a:ext cx="1140051" cy="957155"/>
          </a:xfrm>
          <a:prstGeom prst="rect">
            <a:avLst/>
          </a:prstGeom>
        </p:spPr>
      </p:pic>
    </p:spTree>
    <p:extLst>
      <p:ext uri="{BB962C8B-B14F-4D97-AF65-F5344CB8AC3E}">
        <p14:creationId xmlns:p14="http://schemas.microsoft.com/office/powerpoint/2010/main" val="2954534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ea\Pictures\krouweltuin\naamloos.png"/>
          <p:cNvPicPr>
            <a:picLocks noChangeAspect="1" noChangeArrowheads="1"/>
          </p:cNvPicPr>
          <p:nvPr/>
        </p:nvPicPr>
        <p:blipFill>
          <a:blip r:embed="rId2"/>
          <a:srcRect/>
          <a:stretch>
            <a:fillRect/>
          </a:stretch>
        </p:blipFill>
        <p:spPr bwMode="auto">
          <a:xfrm>
            <a:off x="0" y="0"/>
            <a:ext cx="2695074" cy="2502568"/>
          </a:xfrm>
          <a:prstGeom prst="rect">
            <a:avLst/>
          </a:prstGeom>
          <a:noFill/>
        </p:spPr>
      </p:pic>
      <p:sp>
        <p:nvSpPr>
          <p:cNvPr id="2" name="Tekstvak 1"/>
          <p:cNvSpPr txBox="1"/>
          <p:nvPr/>
        </p:nvSpPr>
        <p:spPr>
          <a:xfrm>
            <a:off x="1058779" y="561474"/>
            <a:ext cx="9930063" cy="6832640"/>
          </a:xfrm>
          <a:prstGeom prst="rect">
            <a:avLst/>
          </a:prstGeom>
          <a:noFill/>
        </p:spPr>
        <p:txBody>
          <a:bodyPr wrap="square" rtlCol="0">
            <a:spAutoFit/>
          </a:bodyPr>
          <a:lstStyle/>
          <a:p>
            <a:r>
              <a:rPr lang="en-US" sz="2000" dirty="0">
                <a:latin typeface="Calibri Light" panose="020F0302020204030204" pitchFamily="34" charset="0"/>
                <a:cs typeface="Calibri Light" panose="020F0302020204030204" pitchFamily="34" charset="0"/>
              </a:rPr>
              <a:t>			SNOEIEN VAN FRUITBOMEN</a:t>
            </a:r>
          </a:p>
          <a:p>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                                               	PIT VRUCHTEN EN STEENVRUCHTEN</a:t>
            </a:r>
          </a:p>
          <a:p>
            <a:endParaRPr lang="nl-NL" sz="2000" dirty="0">
              <a:latin typeface="Calibri Light" panose="020F0302020204030204" pitchFamily="34" charset="0"/>
              <a:cs typeface="Calibri Light" panose="020F0302020204030204" pitchFamily="34" charset="0"/>
            </a:endParaRPr>
          </a:p>
          <a:p>
            <a:endParaRPr lang="nl-NL" sz="2000" dirty="0">
              <a:latin typeface="Calibri Light" panose="020F0302020204030204" pitchFamily="34" charset="0"/>
              <a:cs typeface="Calibri Light" panose="020F0302020204030204" pitchFamily="34" charset="0"/>
            </a:endParaRPr>
          </a:p>
          <a:p>
            <a:endParaRPr lang="nl-NL" sz="2000" dirty="0">
              <a:latin typeface="Calibri Light" panose="020F0302020204030204" pitchFamily="34" charset="0"/>
              <a:cs typeface="Calibri Light" panose="020F0302020204030204" pitchFamily="34" charset="0"/>
            </a:endParaRPr>
          </a:p>
          <a:p>
            <a:endParaRPr lang="nl-NL" sz="2000" dirty="0">
              <a:latin typeface="Calibri Light" panose="020F0302020204030204" pitchFamily="34" charset="0"/>
              <a:cs typeface="Calibri Light" panose="020F0302020204030204" pitchFamily="34" charset="0"/>
            </a:endParaRPr>
          </a:p>
          <a:p>
            <a:r>
              <a:rPr lang="nl-NL" sz="2000" dirty="0">
                <a:latin typeface="Calibri Light" panose="020F0302020204030204" pitchFamily="34" charset="0"/>
                <a:cs typeface="Calibri Light" panose="020F0302020204030204" pitchFamily="34" charset="0"/>
              </a:rPr>
              <a:t>Met pitvruchtbomen worden appelbomen en perenbomen bedoeld. De snoei van deze bomen valt tussen september tot begin januari en eind maart. Doe het nooit eerder, want dan zijn deze fruitbomen nog gevoelig voor ziektes, zoals vruchtboomkanker.</a:t>
            </a:r>
          </a:p>
          <a:p>
            <a:endParaRPr lang="en-US" sz="2000" dirty="0">
              <a:latin typeface="Calibri Light" panose="020F0302020204030204" pitchFamily="34" charset="0"/>
              <a:cs typeface="Calibri Light" panose="020F0302020204030204" pitchFamily="34" charset="0"/>
            </a:endParaRPr>
          </a:p>
          <a:p>
            <a:r>
              <a:rPr lang="nl-NL" sz="2000" dirty="0">
                <a:latin typeface="Calibri Light" panose="020F0302020204030204" pitchFamily="34" charset="0"/>
                <a:cs typeface="Calibri Light" panose="020F0302020204030204" pitchFamily="34" charset="0"/>
              </a:rPr>
              <a:t>Steenvruchten zijn vruchten zoals pruimen, kersen, perziken en abrikozen. Deze bomen kun je in de winter beter niet snoeien. In deze periode kunnen ze namelijk besmet worden met loodglansschimmel.</a:t>
            </a:r>
          </a:p>
          <a:p>
            <a:r>
              <a:rPr lang="nl-NL" sz="2000" dirty="0">
                <a:latin typeface="Calibri Light" panose="020F0302020204030204" pitchFamily="34" charset="0"/>
                <a:cs typeface="Calibri Light" panose="020F0302020204030204" pitchFamily="34" charset="0"/>
              </a:rPr>
              <a:t>Deze snoei vind plaats in het groeiseizoen meestal meteen na de oogst voor half september of in april want dan is er nog voldoende groei om de wonden inwendig af te dichten. Snoei niet in de winter omdat dan de kans erg groot is op loodglansaantasting of bacteriekanker.</a:t>
            </a:r>
            <a:br>
              <a:rPr lang="nl-NL" sz="2000" dirty="0">
                <a:latin typeface="Calibri Light" panose="020F0302020204030204" pitchFamily="34" charset="0"/>
                <a:cs typeface="Calibri Light" panose="020F0302020204030204" pitchFamily="34" charset="0"/>
              </a:rPr>
            </a:br>
            <a:r>
              <a:rPr lang="nl-NL" sz="2000" dirty="0">
                <a:latin typeface="Calibri Light" panose="020F0302020204030204" pitchFamily="34" charset="0"/>
                <a:cs typeface="Calibri Light" panose="020F0302020204030204" pitchFamily="34" charset="0"/>
              </a:rPr>
              <a:t>Direct na de pluk bij pruimen, kersen, perziken en abrikozen van augustus tot half september.</a:t>
            </a:r>
          </a:p>
          <a:p>
            <a:endParaRPr lang="nl-NL" sz="2000" dirty="0">
              <a:latin typeface="Calibri Light" panose="020F0302020204030204" pitchFamily="34" charset="0"/>
              <a:cs typeface="Calibri Light" panose="020F0302020204030204" pitchFamily="34" charset="0"/>
            </a:endParaRPr>
          </a:p>
          <a:p>
            <a:r>
              <a:rPr lang="nl-NL" sz="2000" dirty="0">
                <a:latin typeface="Calibri Light" panose="020F0302020204030204" pitchFamily="34" charset="0"/>
                <a:cs typeface="Calibri Light" panose="020F0302020204030204" pitchFamily="34" charset="0"/>
              </a:rPr>
              <a:t>Druiven, december tot februari.</a:t>
            </a:r>
            <a:br>
              <a:rPr lang="nl-NL" sz="2000" b="1" dirty="0">
                <a:latin typeface="Cambria" pitchFamily="18" charset="0"/>
              </a:rPr>
            </a:br>
            <a:endParaRPr lang="en-US" sz="2000" b="1" dirty="0">
              <a:latin typeface="Cambria" pitchFamily="18" charset="0"/>
            </a:endParaRPr>
          </a:p>
          <a:p>
            <a:endParaRPr lang="nl-NL" dirty="0"/>
          </a:p>
        </p:txBody>
      </p:sp>
      <p:pic>
        <p:nvPicPr>
          <p:cNvPr id="3" name="Afbeelding 2">
            <a:extLst>
              <a:ext uri="{FF2B5EF4-FFF2-40B4-BE49-F238E27FC236}">
                <a16:creationId xmlns:a16="http://schemas.microsoft.com/office/drawing/2014/main" id="{B2E3703D-78B2-F3E9-A945-0054DE9F5511}"/>
              </a:ext>
            </a:extLst>
          </p:cNvPr>
          <p:cNvPicPr>
            <a:picLocks noChangeAspect="1"/>
          </p:cNvPicPr>
          <p:nvPr/>
        </p:nvPicPr>
        <p:blipFill>
          <a:blip r:embed="rId3"/>
          <a:stretch>
            <a:fillRect/>
          </a:stretch>
        </p:blipFill>
        <p:spPr>
          <a:xfrm>
            <a:off x="11133221" y="5900845"/>
            <a:ext cx="1140051" cy="9571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3000" fill="hold"/>
                                        <p:tgtEl>
                                          <p:spTgt spid="1026"/>
                                        </p:tgtEl>
                                        <p:attrNameLst>
                                          <p:attrName>ppt_x</p:attrName>
                                        </p:attrNameLst>
                                      </p:cBhvr>
                                      <p:tavLst>
                                        <p:tav tm="0">
                                          <p:val>
                                            <p:strVal val="0-#ppt_w/2"/>
                                          </p:val>
                                        </p:tav>
                                        <p:tav tm="100000">
                                          <p:val>
                                            <p:strVal val="#ppt_x"/>
                                          </p:val>
                                        </p:tav>
                                      </p:tavLst>
                                    </p:anim>
                                    <p:anim calcmode="lin" valueType="num">
                                      <p:cBhvr additive="base">
                                        <p:cTn id="8" dur="3000" fill="hold"/>
                                        <p:tgtEl>
                                          <p:spTgt spid="10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886" y="410547"/>
            <a:ext cx="8005665" cy="5962261"/>
          </a:xfrm>
          <a:prstGeom prst="rect">
            <a:avLst/>
          </a:prstGeom>
        </p:spPr>
      </p:pic>
      <p:pic>
        <p:nvPicPr>
          <p:cNvPr id="2" name="Afbeelding 1">
            <a:extLst>
              <a:ext uri="{FF2B5EF4-FFF2-40B4-BE49-F238E27FC236}">
                <a16:creationId xmlns:a16="http://schemas.microsoft.com/office/drawing/2014/main" id="{6FC9C8B4-B555-0730-312B-339464C82A7A}"/>
              </a:ext>
            </a:extLst>
          </p:cNvPr>
          <p:cNvPicPr>
            <a:picLocks noChangeAspect="1"/>
          </p:cNvPicPr>
          <p:nvPr/>
        </p:nvPicPr>
        <p:blipFill>
          <a:blip r:embed="rId3"/>
          <a:stretch>
            <a:fillRect/>
          </a:stretch>
        </p:blipFill>
        <p:spPr>
          <a:xfrm>
            <a:off x="11129106" y="5900845"/>
            <a:ext cx="1140051" cy="957155"/>
          </a:xfrm>
          <a:prstGeom prst="rect">
            <a:avLst/>
          </a:prstGeom>
        </p:spPr>
      </p:pic>
    </p:spTree>
    <p:extLst>
      <p:ext uri="{BB962C8B-B14F-4D97-AF65-F5344CB8AC3E}">
        <p14:creationId xmlns:p14="http://schemas.microsoft.com/office/powerpoint/2010/main" val="2990657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940617" cy="6857999"/>
          </a:xfrm>
          <a:prstGeom prst="rect">
            <a:avLst/>
          </a:prstGeom>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400" y="-1"/>
            <a:ext cx="5181600" cy="6858000"/>
          </a:xfrm>
          <a:prstGeom prst="rect">
            <a:avLst/>
          </a:prstGeom>
        </p:spPr>
      </p:pic>
      <p:sp>
        <p:nvSpPr>
          <p:cNvPr id="4" name="Tekstvak 3"/>
          <p:cNvSpPr txBox="1"/>
          <p:nvPr/>
        </p:nvSpPr>
        <p:spPr>
          <a:xfrm>
            <a:off x="602612" y="5710989"/>
            <a:ext cx="4764505" cy="646331"/>
          </a:xfrm>
          <a:prstGeom prst="rect">
            <a:avLst/>
          </a:prstGeom>
          <a:noFill/>
        </p:spPr>
        <p:txBody>
          <a:bodyPr wrap="square" rtlCol="0">
            <a:spAutoFit/>
          </a:bodyPr>
          <a:lstStyle/>
          <a:p>
            <a:r>
              <a:rPr lang="en-US" sz="3600" dirty="0">
                <a:solidFill>
                  <a:srgbClr val="FF0000"/>
                </a:solidFill>
                <a:latin typeface="Calibri Light" panose="020F0302020204030204" pitchFamily="34" charset="0"/>
                <a:cs typeface="Calibri Light" panose="020F0302020204030204" pitchFamily="34" charset="0"/>
              </a:rPr>
              <a:t>APPELBOOM</a:t>
            </a:r>
            <a:endParaRPr lang="nl-NL" sz="3600" dirty="0">
              <a:solidFill>
                <a:srgbClr val="FF0000"/>
              </a:solidFill>
              <a:latin typeface="Calibri Light" panose="020F0302020204030204" pitchFamily="34" charset="0"/>
              <a:cs typeface="Calibri Light" panose="020F0302020204030204" pitchFamily="34" charset="0"/>
            </a:endParaRPr>
          </a:p>
        </p:txBody>
      </p:sp>
      <p:pic>
        <p:nvPicPr>
          <p:cNvPr id="5" name="Afbeelding 4">
            <a:extLst>
              <a:ext uri="{FF2B5EF4-FFF2-40B4-BE49-F238E27FC236}">
                <a16:creationId xmlns:a16="http://schemas.microsoft.com/office/drawing/2014/main" id="{19DB70CA-01CB-24DB-3972-FC8D4C4A52FB}"/>
              </a:ext>
            </a:extLst>
          </p:cNvPr>
          <p:cNvPicPr>
            <a:picLocks noChangeAspect="1"/>
          </p:cNvPicPr>
          <p:nvPr/>
        </p:nvPicPr>
        <p:blipFill>
          <a:blip r:embed="rId4"/>
          <a:stretch>
            <a:fillRect/>
          </a:stretch>
        </p:blipFill>
        <p:spPr>
          <a:xfrm>
            <a:off x="11121732" y="5915436"/>
            <a:ext cx="1140051" cy="957155"/>
          </a:xfrm>
          <a:prstGeom prst="rect">
            <a:avLst/>
          </a:prstGeom>
        </p:spPr>
      </p:pic>
    </p:spTree>
    <p:extLst>
      <p:ext uri="{BB962C8B-B14F-4D97-AF65-F5344CB8AC3E}">
        <p14:creationId xmlns:p14="http://schemas.microsoft.com/office/powerpoint/2010/main" val="25804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ppt_x"/>
                                          </p:val>
                                        </p:tav>
                                        <p:tav tm="100000">
                                          <p:val>
                                            <p:strVal val="#ppt_x"/>
                                          </p:val>
                                        </p:tav>
                                      </p:tavLst>
                                    </p:anim>
                                    <p:anim calcmode="lin" valueType="num">
                                      <p:cBhvr additive="base">
                                        <p:cTn id="8" dur="3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583" y="496837"/>
            <a:ext cx="7548168" cy="5661126"/>
          </a:xfrm>
          <a:prstGeom prst="rect">
            <a:avLst/>
          </a:prstGeom>
        </p:spPr>
      </p:pic>
      <p:sp>
        <p:nvSpPr>
          <p:cNvPr id="3" name="Tekstvak 2"/>
          <p:cNvSpPr txBox="1"/>
          <p:nvPr/>
        </p:nvSpPr>
        <p:spPr>
          <a:xfrm>
            <a:off x="8531223" y="496837"/>
            <a:ext cx="3994485" cy="707886"/>
          </a:xfrm>
          <a:prstGeom prst="rect">
            <a:avLst/>
          </a:prstGeom>
          <a:noFill/>
        </p:spPr>
        <p:txBody>
          <a:bodyPr wrap="square" rtlCol="0">
            <a:spAutoFit/>
          </a:bodyPr>
          <a:lstStyle/>
          <a:p>
            <a:r>
              <a:rPr lang="en-US" sz="4000" dirty="0">
                <a:solidFill>
                  <a:srgbClr val="FF0000"/>
                </a:solidFill>
                <a:latin typeface="Calibri Light" panose="020F0302020204030204" pitchFamily="34" charset="0"/>
                <a:cs typeface="Calibri Light" panose="020F0302020204030204" pitchFamily="34" charset="0"/>
              </a:rPr>
              <a:t>PERENBOOM</a:t>
            </a:r>
            <a:endParaRPr lang="nl-NL" sz="4000" dirty="0">
              <a:solidFill>
                <a:srgbClr val="FF0000"/>
              </a:solidFill>
              <a:latin typeface="Calibri Light" panose="020F0302020204030204" pitchFamily="34" charset="0"/>
              <a:cs typeface="Calibri Light" panose="020F0302020204030204" pitchFamily="34" charset="0"/>
            </a:endParaRPr>
          </a:p>
        </p:txBody>
      </p:sp>
      <p:pic>
        <p:nvPicPr>
          <p:cNvPr id="4" name="Afbeelding 3">
            <a:extLst>
              <a:ext uri="{FF2B5EF4-FFF2-40B4-BE49-F238E27FC236}">
                <a16:creationId xmlns:a16="http://schemas.microsoft.com/office/drawing/2014/main" id="{6D10A8BC-9957-A8D0-2A09-C554D64CCB19}"/>
              </a:ext>
            </a:extLst>
          </p:cNvPr>
          <p:cNvPicPr>
            <a:picLocks noChangeAspect="1"/>
          </p:cNvPicPr>
          <p:nvPr/>
        </p:nvPicPr>
        <p:blipFill>
          <a:blip r:embed="rId3"/>
          <a:stretch>
            <a:fillRect/>
          </a:stretch>
        </p:blipFill>
        <p:spPr>
          <a:xfrm>
            <a:off x="11138834" y="5900845"/>
            <a:ext cx="1140051" cy="957155"/>
          </a:xfrm>
          <a:prstGeom prst="rect">
            <a:avLst/>
          </a:prstGeom>
        </p:spPr>
      </p:pic>
    </p:spTree>
    <p:extLst>
      <p:ext uri="{BB962C8B-B14F-4D97-AF65-F5344CB8AC3E}">
        <p14:creationId xmlns:p14="http://schemas.microsoft.com/office/powerpoint/2010/main" val="190464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30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3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399" y="233003"/>
            <a:ext cx="6363369" cy="6303264"/>
          </a:xfrm>
          <a:prstGeom prst="rect">
            <a:avLst/>
          </a:prstGeom>
        </p:spPr>
      </p:pic>
      <p:sp>
        <p:nvSpPr>
          <p:cNvPr id="4" name="Tekstvak 3"/>
          <p:cNvSpPr txBox="1"/>
          <p:nvPr/>
        </p:nvSpPr>
        <p:spPr>
          <a:xfrm>
            <a:off x="6994358" y="1090863"/>
            <a:ext cx="4636168" cy="2062103"/>
          </a:xfrm>
          <a:prstGeom prst="rect">
            <a:avLst/>
          </a:prstGeom>
          <a:noFill/>
        </p:spPr>
        <p:txBody>
          <a:bodyPr wrap="square" rtlCol="0">
            <a:spAutoFit/>
          </a:bodyPr>
          <a:lstStyle/>
          <a:p>
            <a:r>
              <a:rPr lang="en-US" sz="3200" dirty="0">
                <a:latin typeface="+mj-lt"/>
              </a:rPr>
              <a:t>OPBINDEN VAN FRUIT BOMEN</a:t>
            </a:r>
          </a:p>
          <a:p>
            <a:endParaRPr lang="en-US" sz="3200" dirty="0">
              <a:latin typeface="+mj-lt"/>
            </a:endParaRPr>
          </a:p>
          <a:p>
            <a:r>
              <a:rPr lang="en-US" sz="3200" dirty="0">
                <a:latin typeface="+mj-lt"/>
              </a:rPr>
              <a:t>MET RAFFIA</a:t>
            </a:r>
            <a:endParaRPr lang="nl-NL" sz="3200" dirty="0">
              <a:latin typeface="+mj-lt"/>
            </a:endParaRPr>
          </a:p>
        </p:txBody>
      </p:sp>
      <p:pic>
        <p:nvPicPr>
          <p:cNvPr id="2" name="Afbeelding 1">
            <a:extLst>
              <a:ext uri="{FF2B5EF4-FFF2-40B4-BE49-F238E27FC236}">
                <a16:creationId xmlns:a16="http://schemas.microsoft.com/office/drawing/2014/main" id="{D9DACDBA-158E-22EE-1664-F1BBDB5E1669}"/>
              </a:ext>
            </a:extLst>
          </p:cNvPr>
          <p:cNvPicPr>
            <a:picLocks noChangeAspect="1"/>
          </p:cNvPicPr>
          <p:nvPr/>
        </p:nvPicPr>
        <p:blipFill>
          <a:blip r:embed="rId3"/>
          <a:stretch>
            <a:fillRect/>
          </a:stretch>
        </p:blipFill>
        <p:spPr>
          <a:xfrm>
            <a:off x="11129106" y="5905709"/>
            <a:ext cx="1140051" cy="957155"/>
          </a:xfrm>
          <a:prstGeom prst="rect">
            <a:avLst/>
          </a:prstGeom>
        </p:spPr>
      </p:pic>
    </p:spTree>
    <p:extLst>
      <p:ext uri="{BB962C8B-B14F-4D97-AF65-F5344CB8AC3E}">
        <p14:creationId xmlns:p14="http://schemas.microsoft.com/office/powerpoint/2010/main" val="2350171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284" y="203200"/>
            <a:ext cx="6171684" cy="6411437"/>
          </a:xfrm>
          <a:prstGeom prst="rect">
            <a:avLst/>
          </a:prstGeom>
        </p:spPr>
      </p:pic>
      <p:sp>
        <p:nvSpPr>
          <p:cNvPr id="4" name="Tekstvak 3"/>
          <p:cNvSpPr txBox="1"/>
          <p:nvPr/>
        </p:nvSpPr>
        <p:spPr>
          <a:xfrm>
            <a:off x="7086084" y="1179651"/>
            <a:ext cx="4812632" cy="1077218"/>
          </a:xfrm>
          <a:prstGeom prst="rect">
            <a:avLst/>
          </a:prstGeom>
          <a:noFill/>
        </p:spPr>
        <p:txBody>
          <a:bodyPr wrap="square" rtlCol="0">
            <a:spAutoFit/>
          </a:bodyPr>
          <a:lstStyle/>
          <a:p>
            <a:r>
              <a:rPr lang="en-US" sz="3200" dirty="0">
                <a:latin typeface="+mj-lt"/>
              </a:rPr>
              <a:t>GELEIDEN EN OPBINDEN MET RAFFIA</a:t>
            </a:r>
            <a:endParaRPr lang="nl-NL" sz="3200" dirty="0">
              <a:latin typeface="+mj-lt"/>
            </a:endParaRPr>
          </a:p>
        </p:txBody>
      </p:sp>
      <p:pic>
        <p:nvPicPr>
          <p:cNvPr id="2" name="Afbeelding 1">
            <a:extLst>
              <a:ext uri="{FF2B5EF4-FFF2-40B4-BE49-F238E27FC236}">
                <a16:creationId xmlns:a16="http://schemas.microsoft.com/office/drawing/2014/main" id="{28C039AD-162C-FBF2-B665-F35207C81AC0}"/>
              </a:ext>
            </a:extLst>
          </p:cNvPr>
          <p:cNvPicPr>
            <a:picLocks noChangeAspect="1"/>
          </p:cNvPicPr>
          <p:nvPr/>
        </p:nvPicPr>
        <p:blipFill>
          <a:blip r:embed="rId3"/>
          <a:stretch>
            <a:fillRect/>
          </a:stretch>
        </p:blipFill>
        <p:spPr>
          <a:xfrm>
            <a:off x="11206927" y="5900845"/>
            <a:ext cx="1140051" cy="957155"/>
          </a:xfrm>
          <a:prstGeom prst="rect">
            <a:avLst/>
          </a:prstGeom>
        </p:spPr>
      </p:pic>
    </p:spTree>
    <p:extLst>
      <p:ext uri="{BB962C8B-B14F-4D97-AF65-F5344CB8AC3E}">
        <p14:creationId xmlns:p14="http://schemas.microsoft.com/office/powerpoint/2010/main" val="1563832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0" y="187959"/>
            <a:ext cx="7208253" cy="6229773"/>
          </a:xfrm>
          <a:prstGeom prst="rect">
            <a:avLst/>
          </a:prstGeom>
        </p:spPr>
      </p:pic>
      <p:sp>
        <p:nvSpPr>
          <p:cNvPr id="3" name="Tekstvak 2"/>
          <p:cNvSpPr txBox="1"/>
          <p:nvPr/>
        </p:nvSpPr>
        <p:spPr>
          <a:xfrm>
            <a:off x="7935124" y="1059255"/>
            <a:ext cx="3963142" cy="1077218"/>
          </a:xfrm>
          <a:prstGeom prst="rect">
            <a:avLst/>
          </a:prstGeom>
          <a:noFill/>
        </p:spPr>
        <p:txBody>
          <a:bodyPr wrap="square" rtlCol="0">
            <a:spAutoFit/>
          </a:bodyPr>
          <a:lstStyle/>
          <a:p>
            <a:r>
              <a:rPr lang="en-US" sz="3200" dirty="0">
                <a:latin typeface="+mj-lt"/>
              </a:rPr>
              <a:t>HET OPBINDEN EN </a:t>
            </a:r>
          </a:p>
          <a:p>
            <a:r>
              <a:rPr lang="en-US" sz="3200" dirty="0">
                <a:latin typeface="+mj-lt"/>
              </a:rPr>
              <a:t>GELEIDEN IN BOCHTEN</a:t>
            </a:r>
            <a:endParaRPr lang="nl-NL" sz="3200" dirty="0">
              <a:latin typeface="+mj-lt"/>
            </a:endParaRPr>
          </a:p>
        </p:txBody>
      </p:sp>
      <p:pic>
        <p:nvPicPr>
          <p:cNvPr id="4" name="Afbeelding 3">
            <a:extLst>
              <a:ext uri="{FF2B5EF4-FFF2-40B4-BE49-F238E27FC236}">
                <a16:creationId xmlns:a16="http://schemas.microsoft.com/office/drawing/2014/main" id="{B4775060-268E-EB0C-9E41-A706C2671560}"/>
              </a:ext>
            </a:extLst>
          </p:cNvPr>
          <p:cNvPicPr>
            <a:picLocks noChangeAspect="1"/>
          </p:cNvPicPr>
          <p:nvPr/>
        </p:nvPicPr>
        <p:blipFill>
          <a:blip r:embed="rId3"/>
          <a:stretch>
            <a:fillRect/>
          </a:stretch>
        </p:blipFill>
        <p:spPr>
          <a:xfrm>
            <a:off x="11138834" y="5886254"/>
            <a:ext cx="1140051" cy="957155"/>
          </a:xfrm>
          <a:prstGeom prst="rect">
            <a:avLst/>
          </a:prstGeom>
        </p:spPr>
      </p:pic>
    </p:spTree>
    <p:extLst>
      <p:ext uri="{BB962C8B-B14F-4D97-AF65-F5344CB8AC3E}">
        <p14:creationId xmlns:p14="http://schemas.microsoft.com/office/powerpoint/2010/main" val="156982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734" y="212800"/>
            <a:ext cx="4926283" cy="6492799"/>
          </a:xfrm>
          <a:prstGeom prst="rect">
            <a:avLst/>
          </a:prstGeom>
        </p:spPr>
      </p:pic>
      <p:sp>
        <p:nvSpPr>
          <p:cNvPr id="3" name="Tekstvak 2"/>
          <p:cNvSpPr txBox="1"/>
          <p:nvPr/>
        </p:nvSpPr>
        <p:spPr>
          <a:xfrm>
            <a:off x="6002129" y="992546"/>
            <a:ext cx="5678013" cy="1077218"/>
          </a:xfrm>
          <a:prstGeom prst="rect">
            <a:avLst/>
          </a:prstGeom>
          <a:noFill/>
        </p:spPr>
        <p:txBody>
          <a:bodyPr wrap="square" rtlCol="0">
            <a:spAutoFit/>
          </a:bodyPr>
          <a:lstStyle/>
          <a:p>
            <a:r>
              <a:rPr lang="en-US" sz="3200" b="1" dirty="0">
                <a:latin typeface="+mj-lt"/>
              </a:rPr>
              <a:t>Het </a:t>
            </a:r>
            <a:r>
              <a:rPr lang="en-US" sz="3200" b="1" dirty="0" err="1">
                <a:latin typeface="+mj-lt"/>
              </a:rPr>
              <a:t>opbouwen</a:t>
            </a:r>
            <a:r>
              <a:rPr lang="en-US" sz="3200" b="1" dirty="0">
                <a:latin typeface="+mj-lt"/>
              </a:rPr>
              <a:t> van </a:t>
            </a:r>
            <a:r>
              <a:rPr lang="en-US" sz="3200" b="1" dirty="0" err="1">
                <a:latin typeface="+mj-lt"/>
              </a:rPr>
              <a:t>een</a:t>
            </a:r>
            <a:r>
              <a:rPr lang="en-US" sz="3200" b="1" dirty="0">
                <a:latin typeface="+mj-lt"/>
              </a:rPr>
              <a:t> </a:t>
            </a:r>
            <a:r>
              <a:rPr lang="en-US" sz="3200" b="1" dirty="0" err="1">
                <a:latin typeface="+mj-lt"/>
              </a:rPr>
              <a:t>sterke</a:t>
            </a:r>
            <a:r>
              <a:rPr lang="en-US" sz="3200" b="1" dirty="0">
                <a:latin typeface="+mj-lt"/>
              </a:rPr>
              <a:t> </a:t>
            </a:r>
            <a:r>
              <a:rPr lang="en-US" sz="3200" b="1" dirty="0" err="1">
                <a:latin typeface="+mj-lt"/>
              </a:rPr>
              <a:t>onderstam</a:t>
            </a:r>
            <a:r>
              <a:rPr lang="en-US" sz="3200" b="1" dirty="0">
                <a:latin typeface="+mj-lt"/>
              </a:rPr>
              <a:t> </a:t>
            </a:r>
            <a:r>
              <a:rPr lang="en-US" sz="3200" b="1" dirty="0" err="1">
                <a:latin typeface="+mj-lt"/>
              </a:rPr>
              <a:t>bij</a:t>
            </a:r>
            <a:r>
              <a:rPr lang="en-US" sz="3200" b="1" dirty="0">
                <a:latin typeface="+mj-lt"/>
              </a:rPr>
              <a:t> </a:t>
            </a:r>
            <a:r>
              <a:rPr lang="en-US" sz="3200" b="1" dirty="0" err="1">
                <a:latin typeface="+mj-lt"/>
              </a:rPr>
              <a:t>een</a:t>
            </a:r>
            <a:r>
              <a:rPr lang="en-US" sz="3200" b="1" dirty="0">
                <a:latin typeface="+mj-lt"/>
              </a:rPr>
              <a:t> </a:t>
            </a:r>
            <a:r>
              <a:rPr lang="en-US" sz="3200" b="1" dirty="0" err="1">
                <a:latin typeface="+mj-lt"/>
              </a:rPr>
              <a:t>jonge</a:t>
            </a:r>
            <a:r>
              <a:rPr lang="en-US" sz="3200" b="1" dirty="0">
                <a:latin typeface="+mj-lt"/>
              </a:rPr>
              <a:t> </a:t>
            </a:r>
            <a:r>
              <a:rPr lang="en-US" sz="3200" b="1" dirty="0" err="1">
                <a:latin typeface="+mj-lt"/>
              </a:rPr>
              <a:t>aanplant</a:t>
            </a:r>
            <a:r>
              <a:rPr lang="en-US" sz="3200" b="1" dirty="0">
                <a:latin typeface="+mj-lt"/>
              </a:rPr>
              <a:t>.</a:t>
            </a:r>
            <a:endParaRPr lang="nl-NL" sz="3200" b="1" dirty="0">
              <a:latin typeface="+mj-lt"/>
            </a:endParaRPr>
          </a:p>
        </p:txBody>
      </p:sp>
      <p:pic>
        <p:nvPicPr>
          <p:cNvPr id="4" name="Afbeelding 3">
            <a:extLst>
              <a:ext uri="{FF2B5EF4-FFF2-40B4-BE49-F238E27FC236}">
                <a16:creationId xmlns:a16="http://schemas.microsoft.com/office/drawing/2014/main" id="{D419F3F0-18A7-3FCA-14CC-859BB2A7B0D1}"/>
              </a:ext>
            </a:extLst>
          </p:cNvPr>
          <p:cNvPicPr>
            <a:picLocks noChangeAspect="1"/>
          </p:cNvPicPr>
          <p:nvPr/>
        </p:nvPicPr>
        <p:blipFill>
          <a:blip r:embed="rId3"/>
          <a:stretch>
            <a:fillRect/>
          </a:stretch>
        </p:blipFill>
        <p:spPr>
          <a:xfrm>
            <a:off x="11187472" y="5900845"/>
            <a:ext cx="1140051" cy="957155"/>
          </a:xfrm>
          <a:prstGeom prst="rect">
            <a:avLst/>
          </a:prstGeom>
        </p:spPr>
      </p:pic>
    </p:spTree>
    <p:extLst>
      <p:ext uri="{BB962C8B-B14F-4D97-AF65-F5344CB8AC3E}">
        <p14:creationId xmlns:p14="http://schemas.microsoft.com/office/powerpoint/2010/main" val="1974826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718" y="174985"/>
            <a:ext cx="5691082" cy="6558136"/>
          </a:xfrm>
          <a:prstGeom prst="rect">
            <a:avLst/>
          </a:prstGeom>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5467" y="174986"/>
            <a:ext cx="5276545" cy="6558136"/>
          </a:xfrm>
          <a:prstGeom prst="rect">
            <a:avLst/>
          </a:prstGeom>
        </p:spPr>
      </p:pic>
      <p:sp>
        <p:nvSpPr>
          <p:cNvPr id="4" name="Tekstvak 3"/>
          <p:cNvSpPr txBox="1"/>
          <p:nvPr/>
        </p:nvSpPr>
        <p:spPr>
          <a:xfrm>
            <a:off x="6842831" y="391523"/>
            <a:ext cx="7122695" cy="707886"/>
          </a:xfrm>
          <a:prstGeom prst="rect">
            <a:avLst/>
          </a:prstGeom>
          <a:noFill/>
        </p:spPr>
        <p:txBody>
          <a:bodyPr wrap="square" rtlCol="0">
            <a:spAutoFit/>
          </a:bodyPr>
          <a:lstStyle/>
          <a:p>
            <a:r>
              <a:rPr lang="en-US" sz="4000" dirty="0">
                <a:solidFill>
                  <a:srgbClr val="FF0000"/>
                </a:solidFill>
                <a:latin typeface="+mj-lt"/>
              </a:rPr>
              <a:t>OPBINDEN IN VORMEN</a:t>
            </a:r>
            <a:endParaRPr lang="nl-NL" sz="4000" dirty="0">
              <a:solidFill>
                <a:srgbClr val="FF0000"/>
              </a:solidFill>
              <a:latin typeface="+mj-lt"/>
            </a:endParaRPr>
          </a:p>
        </p:txBody>
      </p:sp>
      <p:pic>
        <p:nvPicPr>
          <p:cNvPr id="5" name="Afbeelding 4">
            <a:extLst>
              <a:ext uri="{FF2B5EF4-FFF2-40B4-BE49-F238E27FC236}">
                <a16:creationId xmlns:a16="http://schemas.microsoft.com/office/drawing/2014/main" id="{31382FEC-9978-0DA8-C5AF-35883DA41CA5}"/>
              </a:ext>
            </a:extLst>
          </p:cNvPr>
          <p:cNvPicPr>
            <a:picLocks noChangeAspect="1"/>
          </p:cNvPicPr>
          <p:nvPr/>
        </p:nvPicPr>
        <p:blipFill>
          <a:blip r:embed="rId4"/>
          <a:stretch>
            <a:fillRect/>
          </a:stretch>
        </p:blipFill>
        <p:spPr>
          <a:xfrm>
            <a:off x="11240568" y="5992504"/>
            <a:ext cx="1140051" cy="957155"/>
          </a:xfrm>
          <a:prstGeom prst="rect">
            <a:avLst/>
          </a:prstGeom>
        </p:spPr>
      </p:pic>
    </p:spTree>
    <p:extLst>
      <p:ext uri="{BB962C8B-B14F-4D97-AF65-F5344CB8AC3E}">
        <p14:creationId xmlns:p14="http://schemas.microsoft.com/office/powerpoint/2010/main" val="1344761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3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814388" y="771525"/>
            <a:ext cx="10515600" cy="3754874"/>
          </a:xfrm>
          <a:prstGeom prst="rect">
            <a:avLst/>
          </a:prstGeom>
          <a:noFill/>
        </p:spPr>
        <p:txBody>
          <a:bodyPr wrap="square" rtlCol="0">
            <a:spAutoFit/>
          </a:bodyPr>
          <a:lstStyle/>
          <a:p>
            <a:r>
              <a:rPr lang="en-US" sz="2000" dirty="0">
                <a:latin typeface="Calibri Light" panose="020F0302020204030204" pitchFamily="34" charset="0"/>
                <a:cs typeface="Calibri Light" panose="020F0302020204030204" pitchFamily="34" charset="0"/>
              </a:rPr>
              <a:t>We </a:t>
            </a:r>
            <a:r>
              <a:rPr lang="en-US" sz="2000" dirty="0" err="1">
                <a:latin typeface="Calibri Light" panose="020F0302020204030204" pitchFamily="34" charset="0"/>
                <a:cs typeface="Calibri Light" panose="020F0302020204030204" pitchFamily="34" charset="0"/>
              </a:rPr>
              <a:t>kennen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drie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belangrijke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snoeiperioden</a:t>
            </a:r>
            <a:r>
              <a:rPr lang="en-US" sz="2000" dirty="0">
                <a:latin typeface="Calibri Light" panose="020F0302020204030204" pitchFamily="34" charset="0"/>
                <a:cs typeface="Calibri Light" panose="020F0302020204030204" pitchFamily="34" charset="0"/>
              </a:rPr>
              <a:t>:</a:t>
            </a:r>
          </a:p>
          <a:p>
            <a:endParaRPr lang="en-US" sz="2000" dirty="0">
              <a:latin typeface="Calibri Light" panose="020F0302020204030204" pitchFamily="34" charset="0"/>
              <a:cs typeface="Calibri Light" panose="020F0302020204030204" pitchFamily="34" charset="0"/>
            </a:endParaRPr>
          </a:p>
          <a:p>
            <a:pPr marL="342900" indent="-342900">
              <a:buAutoNum type="arabicParenR"/>
            </a:pPr>
            <a:r>
              <a:rPr lang="en-US" sz="2000" dirty="0">
                <a:latin typeface="Calibri Light" panose="020F0302020204030204" pitchFamily="34" charset="0"/>
                <a:cs typeface="Calibri Light" panose="020F0302020204030204" pitchFamily="34" charset="0"/>
              </a:rPr>
              <a:t>Het </a:t>
            </a:r>
            <a:r>
              <a:rPr lang="en-US" sz="2000" dirty="0" err="1">
                <a:latin typeface="Calibri Light" panose="020F0302020204030204" pitchFamily="34" charset="0"/>
                <a:cs typeface="Calibri Light" panose="020F0302020204030204" pitchFamily="34" charset="0"/>
              </a:rPr>
              <a:t>voorjaar</a:t>
            </a:r>
            <a:r>
              <a:rPr lang="en-US" sz="2000" dirty="0">
                <a:latin typeface="Calibri Light" panose="020F0302020204030204" pitchFamily="34" charset="0"/>
                <a:cs typeface="Calibri Light" panose="020F0302020204030204" pitchFamily="34" charset="0"/>
              </a:rPr>
              <a:t>.</a:t>
            </a:r>
          </a:p>
          <a:p>
            <a:pPr marL="342900" indent="-342900">
              <a:buAutoNum type="arabicParenR"/>
            </a:pPr>
            <a:endParaRPr lang="en-US" sz="2000" dirty="0">
              <a:latin typeface="Calibri Light" panose="020F0302020204030204" pitchFamily="34" charset="0"/>
              <a:cs typeface="Calibri Light" panose="020F0302020204030204" pitchFamily="34" charset="0"/>
            </a:endParaRPr>
          </a:p>
          <a:p>
            <a:pPr marL="342900" indent="-342900">
              <a:buAutoNum type="arabicParenR"/>
            </a:pPr>
            <a:r>
              <a:rPr lang="en-US" sz="2000" dirty="0">
                <a:latin typeface="Calibri Light" panose="020F0302020204030204" pitchFamily="34" charset="0"/>
                <a:cs typeface="Calibri Light" panose="020F0302020204030204" pitchFamily="34" charset="0"/>
              </a:rPr>
              <a:t> midden in het </a:t>
            </a:r>
            <a:r>
              <a:rPr lang="en-US" sz="2000" dirty="0" err="1">
                <a:latin typeface="Calibri Light" panose="020F0302020204030204" pitchFamily="34" charset="0"/>
                <a:cs typeface="Calibri Light" panose="020F0302020204030204" pitchFamily="34" charset="0"/>
              </a:rPr>
              <a:t>jaar</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voor</a:t>
            </a:r>
            <a:r>
              <a:rPr lang="en-US" sz="2000" dirty="0">
                <a:latin typeface="Calibri Light" panose="020F0302020204030204" pitchFamily="34" charset="0"/>
                <a:cs typeface="Calibri Light" panose="020F0302020204030204" pitchFamily="34" charset="0"/>
              </a:rPr>
              <a:t> of </a:t>
            </a:r>
            <a:r>
              <a:rPr lang="en-US" sz="2000" dirty="0" err="1">
                <a:latin typeface="Calibri Light" panose="020F0302020204030204" pitchFamily="34" charset="0"/>
                <a:cs typeface="Calibri Light" panose="020F0302020204030204" pitchFamily="34" charset="0"/>
              </a:rPr>
              <a:t>na</a:t>
            </a:r>
            <a:r>
              <a:rPr lang="en-US" sz="2000" dirty="0">
                <a:latin typeface="Calibri Light" panose="020F0302020204030204" pitchFamily="34" charset="0"/>
                <a:cs typeface="Calibri Light" panose="020F0302020204030204" pitchFamily="34" charset="0"/>
              </a:rPr>
              <a:t> de 21 </a:t>
            </a:r>
            <a:r>
              <a:rPr lang="en-US" sz="2000" dirty="0" err="1">
                <a:latin typeface="Calibri Light" panose="020F0302020204030204" pitchFamily="34" charset="0"/>
                <a:cs typeface="Calibri Light" panose="020F0302020204030204" pitchFamily="34" charset="0"/>
              </a:rPr>
              <a:t>juni</a:t>
            </a:r>
            <a:endParaRPr lang="en-US" sz="2000" dirty="0">
              <a:latin typeface="Calibri Light" panose="020F0302020204030204" pitchFamily="34" charset="0"/>
              <a:cs typeface="Calibri Light" panose="020F0302020204030204" pitchFamily="34" charset="0"/>
            </a:endParaRPr>
          </a:p>
          <a:p>
            <a:pPr marL="342900" indent="-342900">
              <a:buAutoNum type="arabicParenR"/>
            </a:pPr>
            <a:endParaRPr lang="en-US" sz="2000" dirty="0">
              <a:latin typeface="Calibri Light" panose="020F0302020204030204" pitchFamily="34" charset="0"/>
              <a:cs typeface="Calibri Light" panose="020F0302020204030204" pitchFamily="34" charset="0"/>
            </a:endParaRPr>
          </a:p>
          <a:p>
            <a:pPr marL="342900" indent="-342900">
              <a:buAutoNum type="arabicParenR"/>
            </a:pPr>
            <a:r>
              <a:rPr lang="en-US" sz="2000" dirty="0">
                <a:latin typeface="Calibri Light" panose="020F0302020204030204" pitchFamily="34" charset="0"/>
                <a:cs typeface="Calibri Light" panose="020F0302020204030204" pitchFamily="34" charset="0"/>
              </a:rPr>
              <a:t> het </a:t>
            </a:r>
            <a:r>
              <a:rPr lang="en-US" sz="2000" dirty="0" err="1">
                <a:latin typeface="Calibri Light" panose="020F0302020204030204" pitchFamily="34" charset="0"/>
                <a:cs typeface="Calibri Light" panose="020F0302020204030204" pitchFamily="34" charset="0"/>
              </a:rPr>
              <a:t>najaar</a:t>
            </a:r>
            <a:r>
              <a:rPr lang="en-US" sz="2000" dirty="0">
                <a:latin typeface="Calibri Light" panose="020F0302020204030204" pitchFamily="34" charset="0"/>
                <a:cs typeface="Calibri Light" panose="020F0302020204030204" pitchFamily="34" charset="0"/>
              </a:rPr>
              <a:t>.</a:t>
            </a:r>
          </a:p>
          <a:p>
            <a:pPr marL="342900" indent="-342900">
              <a:buAutoNum type="arabicParenR"/>
            </a:pPr>
            <a:endParaRPr lang="en-US" sz="2000" dirty="0">
              <a:latin typeface="Calibri Light" panose="020F0302020204030204" pitchFamily="34" charset="0"/>
              <a:cs typeface="Calibri Light" panose="020F0302020204030204" pitchFamily="34" charset="0"/>
            </a:endParaRPr>
          </a:p>
          <a:p>
            <a:pPr marL="342900" indent="-342900">
              <a:buAutoNum type="arabicParenR"/>
            </a:pPr>
            <a:endParaRPr lang="en-US" sz="2000" dirty="0">
              <a:latin typeface="Calibri Light" panose="020F0302020204030204" pitchFamily="34" charset="0"/>
              <a:cs typeface="Calibri Light" panose="020F0302020204030204" pitchFamily="34" charset="0"/>
            </a:endParaRPr>
          </a:p>
          <a:p>
            <a:pPr marL="342900" indent="-342900">
              <a:buAutoNum type="arabicParenR"/>
            </a:pPr>
            <a:r>
              <a:rPr lang="en-US" sz="2000" dirty="0" err="1">
                <a:latin typeface="Calibri Light" panose="020F0302020204030204" pitchFamily="34" charset="0"/>
                <a:cs typeface="Calibri Light" panose="020F0302020204030204" pitchFamily="34" charset="0"/>
              </a:rPr>
              <a:t>Verder</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kunt</a:t>
            </a:r>
            <a:r>
              <a:rPr lang="en-US" sz="2000" dirty="0">
                <a:latin typeface="Calibri Light" panose="020F0302020204030204" pitchFamily="34" charset="0"/>
                <a:cs typeface="Calibri Light" panose="020F0302020204030204" pitchFamily="34" charset="0"/>
              </a:rPr>
              <a:t> u </a:t>
            </a:r>
            <a:r>
              <a:rPr lang="en-US" sz="2000" dirty="0" err="1">
                <a:latin typeface="Calibri Light" panose="020F0302020204030204" pitchFamily="34" charset="0"/>
                <a:cs typeface="Calibri Light" panose="020F0302020204030204" pitchFamily="34" charset="0"/>
              </a:rPr>
              <a:t>eigenlijk</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wel</a:t>
            </a:r>
            <a:r>
              <a:rPr lang="en-US" sz="2000" dirty="0">
                <a:latin typeface="Calibri Light" panose="020F0302020204030204" pitchFamily="34" charset="0"/>
                <a:cs typeface="Calibri Light" panose="020F0302020204030204" pitchFamily="34" charset="0"/>
              </a:rPr>
              <a:t> het hele </a:t>
            </a:r>
            <a:r>
              <a:rPr lang="en-US" sz="2000" dirty="0" err="1">
                <a:latin typeface="Calibri Light" panose="020F0302020204030204" pitchFamily="34" charset="0"/>
                <a:cs typeface="Calibri Light" panose="020F0302020204030204" pitchFamily="34" charset="0"/>
              </a:rPr>
              <a:t>jaar</a:t>
            </a:r>
            <a:r>
              <a:rPr lang="en-US" sz="2000" dirty="0">
                <a:latin typeface="Calibri Light" panose="020F0302020204030204" pitchFamily="34" charset="0"/>
                <a:cs typeface="Calibri Light" panose="020F0302020204030204" pitchFamily="34" charset="0"/>
              </a:rPr>
              <a:t> door </a:t>
            </a:r>
            <a:r>
              <a:rPr lang="en-US" sz="2000" dirty="0" err="1">
                <a:latin typeface="Calibri Light" panose="020F0302020204030204" pitchFamily="34" charset="0"/>
                <a:cs typeface="Calibri Light" panose="020F0302020204030204" pitchFamily="34" charset="0"/>
              </a:rPr>
              <a:t>snoeien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zoals</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uitgebloeide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bloemen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verkeerd</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groeiende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takken</a:t>
            </a:r>
            <a:r>
              <a:rPr lang="en-US" sz="2000" dirty="0">
                <a:latin typeface="Calibri Light" panose="020F0302020204030204" pitchFamily="34" charset="0"/>
                <a:cs typeface="Calibri Light" panose="020F0302020204030204" pitchFamily="34" charset="0"/>
              </a:rPr>
              <a:t>, en </a:t>
            </a:r>
            <a:r>
              <a:rPr lang="en-US" sz="2000" dirty="0" err="1">
                <a:latin typeface="Calibri Light" panose="020F0302020204030204" pitchFamily="34" charset="0"/>
                <a:cs typeface="Calibri Light" panose="020F0302020204030204" pitchFamily="34" charset="0"/>
              </a:rPr>
              <a:t>andere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corrigerende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groei</a:t>
            </a:r>
            <a:r>
              <a:rPr lang="en-US" sz="2000" dirty="0">
                <a:latin typeface="Calibri Light" panose="020F0302020204030204" pitchFamily="34" charset="0"/>
                <a:cs typeface="Calibri Light" panose="020F0302020204030204" pitchFamily="34" charset="0"/>
              </a:rPr>
              <a:t>, die u </a:t>
            </a:r>
            <a:r>
              <a:rPr lang="en-US" sz="2000" dirty="0" err="1">
                <a:latin typeface="Calibri Light" panose="020F0302020204030204" pitchFamily="34" charset="0"/>
                <a:cs typeface="Calibri Light" panose="020F0302020204030204" pitchFamily="34" charset="0"/>
              </a:rPr>
              <a:t>bv</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hinderen</a:t>
            </a:r>
            <a:r>
              <a:rPr lang="en-US" sz="2000" dirty="0">
                <a:latin typeface="Calibri Light" panose="020F0302020204030204" pitchFamily="34" charset="0"/>
                <a:cs typeface="Calibri Light" panose="020F0302020204030204" pitchFamily="34" charset="0"/>
              </a:rPr>
              <a:t>.</a:t>
            </a:r>
          </a:p>
          <a:p>
            <a:pPr marL="342900" indent="-342900">
              <a:buAutoNum type="arabicParenR"/>
            </a:pPr>
            <a:endParaRPr lang="nl-NL" dirty="0"/>
          </a:p>
        </p:txBody>
      </p:sp>
      <p:pic>
        <p:nvPicPr>
          <p:cNvPr id="3" name="Afbeelding 2">
            <a:extLst>
              <a:ext uri="{FF2B5EF4-FFF2-40B4-BE49-F238E27FC236}">
                <a16:creationId xmlns:a16="http://schemas.microsoft.com/office/drawing/2014/main" id="{FA00E6E8-9F70-A1E5-57A6-0934A5B06EE7}"/>
              </a:ext>
            </a:extLst>
          </p:cNvPr>
          <p:cNvPicPr>
            <a:picLocks noChangeAspect="1"/>
          </p:cNvPicPr>
          <p:nvPr/>
        </p:nvPicPr>
        <p:blipFill>
          <a:blip r:embed="rId2"/>
          <a:stretch>
            <a:fillRect/>
          </a:stretch>
        </p:blipFill>
        <p:spPr>
          <a:xfrm>
            <a:off x="11220604" y="5900845"/>
            <a:ext cx="1140051" cy="957155"/>
          </a:xfrm>
          <a:prstGeom prst="rect">
            <a:avLst/>
          </a:prstGeom>
        </p:spPr>
      </p:pic>
    </p:spTree>
    <p:extLst>
      <p:ext uri="{BB962C8B-B14F-4D97-AF65-F5344CB8AC3E}">
        <p14:creationId xmlns:p14="http://schemas.microsoft.com/office/powerpoint/2010/main" val="2620732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469" y="287868"/>
            <a:ext cx="5500064" cy="6366932"/>
          </a:xfrm>
          <a:prstGeom prst="rect">
            <a:avLst/>
          </a:prstGeom>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6933" y="490924"/>
            <a:ext cx="5384800" cy="5960819"/>
          </a:xfrm>
          <a:prstGeom prst="rect">
            <a:avLst/>
          </a:prstGeom>
        </p:spPr>
      </p:pic>
      <p:sp>
        <p:nvSpPr>
          <p:cNvPr id="4" name="Tekstvak 3"/>
          <p:cNvSpPr txBox="1"/>
          <p:nvPr/>
        </p:nvSpPr>
        <p:spPr>
          <a:xfrm>
            <a:off x="3785037" y="406257"/>
            <a:ext cx="4621926" cy="584775"/>
          </a:xfrm>
          <a:prstGeom prst="rect">
            <a:avLst/>
          </a:prstGeom>
          <a:noFill/>
        </p:spPr>
        <p:txBody>
          <a:bodyPr wrap="square" rtlCol="0">
            <a:spAutoFit/>
          </a:bodyPr>
          <a:lstStyle/>
          <a:p>
            <a:r>
              <a:rPr lang="en-US" sz="3200" dirty="0">
                <a:solidFill>
                  <a:srgbClr val="FF0000"/>
                </a:solidFill>
                <a:latin typeface="+mj-lt"/>
              </a:rPr>
              <a:t>EN NOG ANDERE VORMEN</a:t>
            </a:r>
            <a:endParaRPr lang="nl-NL" sz="3200" dirty="0">
              <a:solidFill>
                <a:srgbClr val="FF0000"/>
              </a:solidFill>
              <a:latin typeface="+mj-lt"/>
            </a:endParaRPr>
          </a:p>
        </p:txBody>
      </p:sp>
      <p:pic>
        <p:nvPicPr>
          <p:cNvPr id="5" name="Afbeelding 4">
            <a:extLst>
              <a:ext uri="{FF2B5EF4-FFF2-40B4-BE49-F238E27FC236}">
                <a16:creationId xmlns:a16="http://schemas.microsoft.com/office/drawing/2014/main" id="{757BB11D-F514-F828-BF3C-F16229CB5FE6}"/>
              </a:ext>
            </a:extLst>
          </p:cNvPr>
          <p:cNvPicPr>
            <a:picLocks noChangeAspect="1"/>
          </p:cNvPicPr>
          <p:nvPr/>
        </p:nvPicPr>
        <p:blipFill>
          <a:blip r:embed="rId4"/>
          <a:stretch>
            <a:fillRect/>
          </a:stretch>
        </p:blipFill>
        <p:spPr>
          <a:xfrm>
            <a:off x="11181707" y="5888498"/>
            <a:ext cx="1140051" cy="957155"/>
          </a:xfrm>
          <a:prstGeom prst="rect">
            <a:avLst/>
          </a:prstGeom>
        </p:spPr>
      </p:pic>
    </p:spTree>
    <p:extLst>
      <p:ext uri="{BB962C8B-B14F-4D97-AF65-F5344CB8AC3E}">
        <p14:creationId xmlns:p14="http://schemas.microsoft.com/office/powerpoint/2010/main" val="46783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3000" fill="hold"/>
                                        <p:tgtEl>
                                          <p:spTgt spid="4"/>
                                        </p:tgtEl>
                                        <p:attrNameLst>
                                          <p:attrName>ppt_x</p:attrName>
                                        </p:attrNameLst>
                                      </p:cBhvr>
                                      <p:tavLst>
                                        <p:tav tm="0">
                                          <p:val>
                                            <p:strVal val="#ppt_x"/>
                                          </p:val>
                                        </p:tav>
                                        <p:tav tm="100000">
                                          <p:val>
                                            <p:strVal val="#ppt_x"/>
                                          </p:val>
                                        </p:tav>
                                      </p:tavLst>
                                    </p:anim>
                                    <p:anim calcmode="lin" valueType="num">
                                      <p:cBhvr additive="base">
                                        <p:cTn id="8" dur="3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805758" y="914400"/>
            <a:ext cx="10891319" cy="4893647"/>
          </a:xfrm>
          <a:prstGeom prst="rect">
            <a:avLst/>
          </a:prstGeom>
          <a:noFill/>
        </p:spPr>
        <p:txBody>
          <a:bodyPr wrap="square" rtlCol="0">
            <a:spAutoFit/>
          </a:bodyPr>
          <a:lstStyle/>
          <a:p>
            <a:r>
              <a:rPr lang="en-US" sz="3200" dirty="0">
                <a:latin typeface="+mj-lt"/>
              </a:rPr>
              <a:t>EVEN WAT ANDERE TUINTIPS</a:t>
            </a:r>
          </a:p>
          <a:p>
            <a:endParaRPr lang="en-US" sz="3200" dirty="0">
              <a:latin typeface="+mj-lt"/>
            </a:endParaRPr>
          </a:p>
          <a:p>
            <a:r>
              <a:rPr lang="en-US" sz="3200" dirty="0" err="1">
                <a:latin typeface="+mj-lt"/>
              </a:rPr>
              <a:t>Etage</a:t>
            </a:r>
            <a:r>
              <a:rPr lang="en-US" sz="3200" dirty="0">
                <a:latin typeface="+mj-lt"/>
              </a:rPr>
              <a:t> bouw in </a:t>
            </a:r>
            <a:r>
              <a:rPr lang="en-US" sz="3200" dirty="0" err="1">
                <a:latin typeface="+mj-lt"/>
              </a:rPr>
              <a:t>een</a:t>
            </a:r>
            <a:r>
              <a:rPr lang="en-US" sz="3200" dirty="0">
                <a:latin typeface="+mj-lt"/>
              </a:rPr>
              <a:t> pot.</a:t>
            </a:r>
          </a:p>
          <a:p>
            <a:endParaRPr lang="en-US" sz="3200" dirty="0">
              <a:latin typeface="+mj-lt"/>
            </a:endParaRPr>
          </a:p>
          <a:p>
            <a:r>
              <a:rPr lang="en-US" sz="3200" dirty="0" err="1">
                <a:latin typeface="+mj-lt"/>
              </a:rPr>
              <a:t>Dat</a:t>
            </a:r>
            <a:r>
              <a:rPr lang="en-US" sz="3200" dirty="0">
                <a:latin typeface="+mj-lt"/>
              </a:rPr>
              <a:t> </a:t>
            </a:r>
            <a:r>
              <a:rPr lang="en-US" sz="3200" dirty="0" err="1">
                <a:latin typeface="+mj-lt"/>
              </a:rPr>
              <a:t>kan</a:t>
            </a:r>
            <a:r>
              <a:rPr lang="en-US" sz="3200" dirty="0">
                <a:latin typeface="+mj-lt"/>
              </a:rPr>
              <a:t> met </a:t>
            </a:r>
            <a:r>
              <a:rPr lang="en-US" sz="3200" dirty="0" err="1">
                <a:latin typeface="+mj-lt"/>
              </a:rPr>
              <a:t>bollen</a:t>
            </a:r>
            <a:r>
              <a:rPr lang="en-US" sz="3200" dirty="0">
                <a:latin typeface="+mj-lt"/>
              </a:rPr>
              <a:t> en </a:t>
            </a:r>
            <a:r>
              <a:rPr lang="en-US" sz="3200" dirty="0" err="1">
                <a:latin typeface="+mj-lt"/>
              </a:rPr>
              <a:t>andere</a:t>
            </a:r>
            <a:r>
              <a:rPr lang="en-US" sz="3200" dirty="0">
                <a:latin typeface="+mj-lt"/>
              </a:rPr>
              <a:t> </a:t>
            </a:r>
            <a:r>
              <a:rPr lang="en-US" sz="3200" dirty="0" err="1">
                <a:latin typeface="+mj-lt"/>
              </a:rPr>
              <a:t>planten</a:t>
            </a:r>
            <a:r>
              <a:rPr lang="en-US" sz="3200" dirty="0">
                <a:latin typeface="+mj-lt"/>
              </a:rPr>
              <a:t> dan </a:t>
            </a:r>
            <a:r>
              <a:rPr lang="en-US" sz="3200" dirty="0" err="1">
                <a:latin typeface="+mj-lt"/>
              </a:rPr>
              <a:t>na</a:t>
            </a:r>
            <a:r>
              <a:rPr lang="en-US" sz="3200" dirty="0">
                <a:latin typeface="+mj-lt"/>
              </a:rPr>
              <a:t> </a:t>
            </a:r>
            <a:r>
              <a:rPr lang="en-US" sz="3200" dirty="0" err="1">
                <a:latin typeface="+mj-lt"/>
              </a:rPr>
              <a:t>elkaar</a:t>
            </a:r>
            <a:r>
              <a:rPr lang="en-US" sz="3200" dirty="0">
                <a:latin typeface="+mj-lt"/>
              </a:rPr>
              <a:t> </a:t>
            </a:r>
            <a:r>
              <a:rPr lang="en-US" sz="3200" dirty="0" err="1">
                <a:latin typeface="+mj-lt"/>
              </a:rPr>
              <a:t>bv</a:t>
            </a:r>
            <a:r>
              <a:rPr lang="en-US" sz="3200" dirty="0">
                <a:latin typeface="+mj-lt"/>
              </a:rPr>
              <a:t> </a:t>
            </a:r>
            <a:r>
              <a:rPr lang="en-US" sz="3200" dirty="0" err="1">
                <a:latin typeface="+mj-lt"/>
              </a:rPr>
              <a:t>periodes</a:t>
            </a:r>
            <a:r>
              <a:rPr lang="en-US" sz="3200" dirty="0">
                <a:latin typeface="+mj-lt"/>
              </a:rPr>
              <a:t>.</a:t>
            </a:r>
          </a:p>
          <a:p>
            <a:endParaRPr lang="en-US" sz="3200" dirty="0">
              <a:latin typeface="+mj-lt"/>
            </a:endParaRPr>
          </a:p>
          <a:p>
            <a:r>
              <a:rPr lang="en-US" sz="3200" dirty="0" err="1">
                <a:latin typeface="+mj-lt"/>
              </a:rPr>
              <a:t>Ook</a:t>
            </a:r>
            <a:r>
              <a:rPr lang="en-US" sz="3200" dirty="0">
                <a:latin typeface="+mj-lt"/>
              </a:rPr>
              <a:t> </a:t>
            </a:r>
            <a:r>
              <a:rPr lang="en-US" sz="3200" dirty="0" err="1">
                <a:latin typeface="+mj-lt"/>
              </a:rPr>
              <a:t>mogelijk</a:t>
            </a:r>
            <a:r>
              <a:rPr lang="en-US" sz="3200" dirty="0">
                <a:latin typeface="+mj-lt"/>
              </a:rPr>
              <a:t> in hanging baskets.</a:t>
            </a:r>
          </a:p>
          <a:p>
            <a:endParaRPr lang="en-US" sz="3200" dirty="0">
              <a:latin typeface="+mj-lt"/>
            </a:endParaRPr>
          </a:p>
          <a:p>
            <a:r>
              <a:rPr lang="en-US" sz="3200" dirty="0">
                <a:latin typeface="+mj-lt"/>
              </a:rPr>
              <a:t>U </a:t>
            </a:r>
            <a:r>
              <a:rPr lang="en-US" sz="3200" dirty="0" err="1">
                <a:latin typeface="+mj-lt"/>
              </a:rPr>
              <a:t>moet</a:t>
            </a:r>
            <a:r>
              <a:rPr lang="en-US" sz="3200" dirty="0">
                <a:latin typeface="+mj-lt"/>
              </a:rPr>
              <a:t> u </a:t>
            </a:r>
            <a:r>
              <a:rPr lang="en-US" sz="3200" dirty="0" err="1">
                <a:latin typeface="+mj-lt"/>
              </a:rPr>
              <a:t>wel</a:t>
            </a:r>
            <a:r>
              <a:rPr lang="en-US" sz="3200" dirty="0">
                <a:latin typeface="+mj-lt"/>
              </a:rPr>
              <a:t> </a:t>
            </a:r>
            <a:r>
              <a:rPr lang="en-US" sz="3200" dirty="0" err="1">
                <a:latin typeface="+mj-lt"/>
              </a:rPr>
              <a:t>verdiepen</a:t>
            </a:r>
            <a:r>
              <a:rPr lang="en-US" sz="3200" dirty="0">
                <a:latin typeface="+mj-lt"/>
              </a:rPr>
              <a:t> in de </a:t>
            </a:r>
            <a:r>
              <a:rPr lang="en-US" sz="3200" dirty="0" err="1">
                <a:latin typeface="+mj-lt"/>
              </a:rPr>
              <a:t>lengte</a:t>
            </a:r>
            <a:r>
              <a:rPr lang="en-US" sz="3200" dirty="0">
                <a:latin typeface="+mj-lt"/>
              </a:rPr>
              <a:t> van de </a:t>
            </a:r>
            <a:r>
              <a:rPr lang="en-US" sz="3200" dirty="0" err="1">
                <a:latin typeface="+mj-lt"/>
              </a:rPr>
              <a:t>bollen,planten</a:t>
            </a:r>
            <a:r>
              <a:rPr lang="en-US" sz="3200" dirty="0">
                <a:latin typeface="+mj-lt"/>
              </a:rPr>
              <a:t>.</a:t>
            </a:r>
          </a:p>
          <a:p>
            <a:r>
              <a:rPr lang="en-US" sz="2400" b="1" dirty="0">
                <a:latin typeface="Cambria" pitchFamily="18" charset="0"/>
              </a:rPr>
              <a:t>  </a:t>
            </a:r>
            <a:endParaRPr lang="nl-NL" sz="2400" b="1" dirty="0">
              <a:latin typeface="Cambria" pitchFamily="18" charset="0"/>
            </a:endParaRPr>
          </a:p>
        </p:txBody>
      </p:sp>
      <p:pic>
        <p:nvPicPr>
          <p:cNvPr id="3" name="Afbeelding 2">
            <a:extLst>
              <a:ext uri="{FF2B5EF4-FFF2-40B4-BE49-F238E27FC236}">
                <a16:creationId xmlns:a16="http://schemas.microsoft.com/office/drawing/2014/main" id="{08C110EE-B34F-C416-7049-BAEC4EC8F18D}"/>
              </a:ext>
            </a:extLst>
          </p:cNvPr>
          <p:cNvPicPr>
            <a:picLocks noChangeAspect="1"/>
          </p:cNvPicPr>
          <p:nvPr/>
        </p:nvPicPr>
        <p:blipFill>
          <a:blip r:embed="rId2"/>
          <a:stretch>
            <a:fillRect/>
          </a:stretch>
        </p:blipFill>
        <p:spPr>
          <a:xfrm>
            <a:off x="11127051" y="5900845"/>
            <a:ext cx="1140051" cy="95715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6267"/>
            <a:ext cx="6445479" cy="6299199"/>
          </a:xfrm>
          <a:prstGeom prst="rect">
            <a:avLst/>
          </a:prstGeom>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186267"/>
            <a:ext cx="6427561" cy="6299199"/>
          </a:xfrm>
          <a:prstGeom prst="rect">
            <a:avLst/>
          </a:prstGeom>
        </p:spPr>
      </p:pic>
      <p:pic>
        <p:nvPicPr>
          <p:cNvPr id="4" name="Afbeelding 3">
            <a:extLst>
              <a:ext uri="{FF2B5EF4-FFF2-40B4-BE49-F238E27FC236}">
                <a16:creationId xmlns:a16="http://schemas.microsoft.com/office/drawing/2014/main" id="{CB5014B1-4DD3-26EE-FC6C-1F8B5507E344}"/>
              </a:ext>
            </a:extLst>
          </p:cNvPr>
          <p:cNvPicPr>
            <a:picLocks noChangeAspect="1"/>
          </p:cNvPicPr>
          <p:nvPr/>
        </p:nvPicPr>
        <p:blipFill>
          <a:blip r:embed="rId4"/>
          <a:stretch>
            <a:fillRect/>
          </a:stretch>
        </p:blipFill>
        <p:spPr>
          <a:xfrm>
            <a:off x="11216655" y="5900845"/>
            <a:ext cx="1140051" cy="957155"/>
          </a:xfrm>
          <a:prstGeom prst="rect">
            <a:avLst/>
          </a:prstGeom>
        </p:spPr>
      </p:pic>
    </p:spTree>
    <p:extLst>
      <p:ext uri="{BB962C8B-B14F-4D97-AF65-F5344CB8AC3E}">
        <p14:creationId xmlns:p14="http://schemas.microsoft.com/office/powerpoint/2010/main" val="38844495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383" y="412170"/>
            <a:ext cx="7548168" cy="5661126"/>
          </a:xfrm>
          <a:prstGeom prst="rect">
            <a:avLst/>
          </a:prstGeom>
        </p:spPr>
      </p:pic>
      <p:sp>
        <p:nvSpPr>
          <p:cNvPr id="3" name="Tekstvak 2"/>
          <p:cNvSpPr txBox="1"/>
          <p:nvPr/>
        </p:nvSpPr>
        <p:spPr>
          <a:xfrm>
            <a:off x="8274869" y="1328159"/>
            <a:ext cx="3564176" cy="3046988"/>
          </a:xfrm>
          <a:prstGeom prst="rect">
            <a:avLst/>
          </a:prstGeom>
          <a:noFill/>
        </p:spPr>
        <p:txBody>
          <a:bodyPr wrap="square" rtlCol="0">
            <a:spAutoFit/>
          </a:bodyPr>
          <a:lstStyle/>
          <a:p>
            <a:r>
              <a:rPr lang="en-US" sz="2400" dirty="0" err="1">
                <a:latin typeface="+mj-lt"/>
              </a:rPr>
              <a:t>Planten</a:t>
            </a:r>
            <a:r>
              <a:rPr lang="en-US" sz="2400" dirty="0">
                <a:latin typeface="+mj-lt"/>
              </a:rPr>
              <a:t> </a:t>
            </a:r>
            <a:r>
              <a:rPr lang="en-US" sz="2400" dirty="0" err="1">
                <a:latin typeface="+mj-lt"/>
              </a:rPr>
              <a:t>zijn</a:t>
            </a:r>
            <a:r>
              <a:rPr lang="en-US" sz="2400" dirty="0">
                <a:latin typeface="+mj-lt"/>
              </a:rPr>
              <a:t> </a:t>
            </a:r>
            <a:r>
              <a:rPr lang="en-US" sz="2400" dirty="0" err="1">
                <a:latin typeface="+mj-lt"/>
              </a:rPr>
              <a:t>altijd</a:t>
            </a:r>
            <a:r>
              <a:rPr lang="en-US" sz="2400" dirty="0">
                <a:latin typeface="+mj-lt"/>
              </a:rPr>
              <a:t> </a:t>
            </a:r>
            <a:r>
              <a:rPr lang="en-US" sz="2400" dirty="0" err="1">
                <a:latin typeface="+mj-lt"/>
              </a:rPr>
              <a:t>verkrijgbaar</a:t>
            </a:r>
            <a:r>
              <a:rPr lang="en-US" sz="2400" dirty="0">
                <a:latin typeface="+mj-lt"/>
              </a:rPr>
              <a:t> in </a:t>
            </a:r>
            <a:r>
              <a:rPr lang="en-US" sz="2400" dirty="0" err="1">
                <a:latin typeface="+mj-lt"/>
              </a:rPr>
              <a:t>onze</a:t>
            </a:r>
            <a:r>
              <a:rPr lang="en-US" sz="2400" dirty="0">
                <a:latin typeface="+mj-lt"/>
              </a:rPr>
              <a:t> </a:t>
            </a:r>
            <a:r>
              <a:rPr lang="en-US" sz="2400" dirty="0" err="1">
                <a:latin typeface="+mj-lt"/>
              </a:rPr>
              <a:t>winkel</a:t>
            </a:r>
            <a:r>
              <a:rPr lang="en-US" sz="2400" dirty="0">
                <a:latin typeface="+mj-lt"/>
              </a:rPr>
              <a:t>.</a:t>
            </a:r>
          </a:p>
          <a:p>
            <a:endParaRPr lang="en-US" sz="2400" dirty="0">
              <a:latin typeface="+mj-lt"/>
            </a:endParaRPr>
          </a:p>
          <a:p>
            <a:r>
              <a:rPr lang="en-US" sz="2400" dirty="0" err="1">
                <a:latin typeface="+mj-lt"/>
              </a:rPr>
              <a:t>Misschien</a:t>
            </a:r>
            <a:r>
              <a:rPr lang="en-US" sz="2400" dirty="0">
                <a:latin typeface="+mj-lt"/>
              </a:rPr>
              <a:t> </a:t>
            </a:r>
            <a:r>
              <a:rPr lang="en-US" sz="2400" dirty="0" err="1">
                <a:latin typeface="+mj-lt"/>
              </a:rPr>
              <a:t>niet</a:t>
            </a:r>
            <a:r>
              <a:rPr lang="en-US" sz="2400" dirty="0">
                <a:latin typeface="+mj-lt"/>
              </a:rPr>
              <a:t> </a:t>
            </a:r>
            <a:r>
              <a:rPr lang="en-US" sz="2400" dirty="0" err="1">
                <a:latin typeface="+mj-lt"/>
              </a:rPr>
              <a:t>gelijk</a:t>
            </a:r>
            <a:r>
              <a:rPr lang="en-US" sz="2400" dirty="0">
                <a:latin typeface="+mj-lt"/>
              </a:rPr>
              <a:t> de plant die u wilt maar </a:t>
            </a:r>
            <a:r>
              <a:rPr lang="en-US" sz="2400" dirty="0" err="1">
                <a:latin typeface="+mj-lt"/>
              </a:rPr>
              <a:t>als</a:t>
            </a:r>
            <a:r>
              <a:rPr lang="en-US" sz="2400" dirty="0">
                <a:latin typeface="+mj-lt"/>
              </a:rPr>
              <a:t> u het </a:t>
            </a:r>
            <a:r>
              <a:rPr lang="en-US" sz="2400" dirty="0" err="1">
                <a:latin typeface="+mj-lt"/>
              </a:rPr>
              <a:t>kenbaar</a:t>
            </a:r>
            <a:r>
              <a:rPr lang="en-US" sz="2400" dirty="0">
                <a:latin typeface="+mj-lt"/>
              </a:rPr>
              <a:t> </a:t>
            </a:r>
            <a:r>
              <a:rPr lang="en-US" sz="2400" dirty="0" err="1">
                <a:latin typeface="+mj-lt"/>
              </a:rPr>
              <a:t>maakt</a:t>
            </a:r>
            <a:r>
              <a:rPr lang="en-US" sz="2400" dirty="0">
                <a:latin typeface="+mj-lt"/>
              </a:rPr>
              <a:t> </a:t>
            </a:r>
            <a:r>
              <a:rPr lang="en-US" sz="2400" dirty="0" err="1">
                <a:latin typeface="+mj-lt"/>
              </a:rPr>
              <a:t>kan</a:t>
            </a:r>
            <a:r>
              <a:rPr lang="en-US" sz="2400" dirty="0">
                <a:latin typeface="+mj-lt"/>
              </a:rPr>
              <a:t> er </a:t>
            </a:r>
            <a:r>
              <a:rPr lang="en-US" sz="2400" dirty="0" err="1">
                <a:latin typeface="+mj-lt"/>
              </a:rPr>
              <a:t>meestal</a:t>
            </a:r>
            <a:r>
              <a:rPr lang="en-US" sz="2400" dirty="0">
                <a:latin typeface="+mj-lt"/>
              </a:rPr>
              <a:t> </a:t>
            </a:r>
            <a:r>
              <a:rPr lang="en-US" sz="2400" dirty="0" err="1">
                <a:latin typeface="+mj-lt"/>
              </a:rPr>
              <a:t>voor</a:t>
            </a:r>
            <a:r>
              <a:rPr lang="en-US" sz="2400" dirty="0">
                <a:latin typeface="+mj-lt"/>
              </a:rPr>
              <a:t> </a:t>
            </a:r>
            <a:r>
              <a:rPr lang="en-US" sz="2400" dirty="0" err="1">
                <a:latin typeface="+mj-lt"/>
              </a:rPr>
              <a:t>gezorgd</a:t>
            </a:r>
            <a:r>
              <a:rPr lang="en-US" sz="2400" dirty="0">
                <a:latin typeface="+mj-lt"/>
              </a:rPr>
              <a:t> </a:t>
            </a:r>
            <a:r>
              <a:rPr lang="en-US" sz="2400" dirty="0" err="1">
                <a:latin typeface="+mj-lt"/>
              </a:rPr>
              <a:t>worden</a:t>
            </a:r>
            <a:r>
              <a:rPr lang="en-US" sz="2400" dirty="0">
                <a:latin typeface="+mj-lt"/>
              </a:rPr>
              <a:t>.</a:t>
            </a:r>
            <a:endParaRPr lang="nl-NL" sz="2400" dirty="0">
              <a:latin typeface="+mj-lt"/>
            </a:endParaRPr>
          </a:p>
        </p:txBody>
      </p:sp>
      <p:pic>
        <p:nvPicPr>
          <p:cNvPr id="4" name="Afbeelding 3">
            <a:extLst>
              <a:ext uri="{FF2B5EF4-FFF2-40B4-BE49-F238E27FC236}">
                <a16:creationId xmlns:a16="http://schemas.microsoft.com/office/drawing/2014/main" id="{16393358-C6B9-9D07-53A1-3F4717245EAD}"/>
              </a:ext>
            </a:extLst>
          </p:cNvPr>
          <p:cNvPicPr>
            <a:picLocks noChangeAspect="1"/>
          </p:cNvPicPr>
          <p:nvPr/>
        </p:nvPicPr>
        <p:blipFill>
          <a:blip r:embed="rId3"/>
          <a:stretch>
            <a:fillRect/>
          </a:stretch>
        </p:blipFill>
        <p:spPr>
          <a:xfrm>
            <a:off x="11196591" y="5900845"/>
            <a:ext cx="1140051" cy="957155"/>
          </a:xfrm>
          <a:prstGeom prst="rect">
            <a:avLst/>
          </a:prstGeom>
        </p:spPr>
      </p:pic>
    </p:spTree>
    <p:extLst>
      <p:ext uri="{BB962C8B-B14F-4D97-AF65-F5344CB8AC3E}">
        <p14:creationId xmlns:p14="http://schemas.microsoft.com/office/powerpoint/2010/main" val="2231517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585787" y="352926"/>
            <a:ext cx="10210549" cy="4708981"/>
          </a:xfrm>
          <a:prstGeom prst="rect">
            <a:avLst/>
          </a:prstGeom>
          <a:noFill/>
        </p:spPr>
        <p:txBody>
          <a:bodyPr wrap="square" rtlCol="0">
            <a:spAutoFit/>
          </a:bodyPr>
          <a:lstStyle/>
          <a:p>
            <a:r>
              <a:rPr lang="en-US" sz="2000" b="1" dirty="0">
                <a:latin typeface="Calibri Light" panose="020F0302020204030204" pitchFamily="34" charset="0"/>
                <a:cs typeface="Calibri Light" panose="020F0302020204030204" pitchFamily="34" charset="0"/>
              </a:rPr>
              <a:t>In het </a:t>
            </a:r>
            <a:r>
              <a:rPr lang="en-US" sz="2000" b="1" dirty="0" err="1">
                <a:latin typeface="Calibri Light" panose="020F0302020204030204" pitchFamily="34" charset="0"/>
                <a:cs typeface="Calibri Light" panose="020F0302020204030204" pitchFamily="34" charset="0"/>
              </a:rPr>
              <a:t>voorjaar</a:t>
            </a:r>
            <a:r>
              <a:rPr lang="en-US" sz="2000" b="1" dirty="0">
                <a:latin typeface="Calibri Light" panose="020F0302020204030204" pitchFamily="34" charset="0"/>
                <a:cs typeface="Calibri Light" panose="020F0302020204030204" pitchFamily="34" charset="0"/>
              </a:rPr>
              <a:t> </a:t>
            </a:r>
            <a:r>
              <a:rPr lang="en-US" sz="2000" b="1" dirty="0" err="1">
                <a:latin typeface="Calibri Light" panose="020F0302020204030204" pitchFamily="34" charset="0"/>
                <a:cs typeface="Calibri Light" panose="020F0302020204030204" pitchFamily="34" charset="0"/>
              </a:rPr>
              <a:t>snoeien</a:t>
            </a:r>
            <a:r>
              <a:rPr lang="en-US" sz="2000" b="1" dirty="0">
                <a:latin typeface="Calibri Light" panose="020F0302020204030204" pitchFamily="34" charset="0"/>
                <a:cs typeface="Calibri Light" panose="020F0302020204030204" pitchFamily="34" charset="0"/>
              </a:rPr>
              <a:t> we NIET ALLEEN de </a:t>
            </a:r>
            <a:r>
              <a:rPr lang="en-US" sz="2000" b="1" dirty="0" err="1">
                <a:latin typeface="Calibri Light" panose="020F0302020204030204" pitchFamily="34" charset="0"/>
                <a:cs typeface="Calibri Light" panose="020F0302020204030204" pitchFamily="34" charset="0"/>
              </a:rPr>
              <a:t>rozen</a:t>
            </a:r>
            <a:r>
              <a:rPr lang="en-US" sz="2000" b="1" dirty="0">
                <a:latin typeface="Calibri Light" panose="020F0302020204030204" pitchFamily="34" charset="0"/>
                <a:cs typeface="Calibri Light" panose="020F0302020204030204" pitchFamily="34" charset="0"/>
              </a:rPr>
              <a:t>.</a:t>
            </a:r>
          </a:p>
          <a:p>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De </a:t>
            </a:r>
            <a:r>
              <a:rPr lang="en-US" sz="2000" dirty="0" err="1">
                <a:latin typeface="Calibri Light" panose="020F0302020204030204" pitchFamily="34" charset="0"/>
                <a:cs typeface="Calibri Light" panose="020F0302020204030204" pitchFamily="34" charset="0"/>
              </a:rPr>
              <a:t>hout</a:t>
            </a:r>
            <a:r>
              <a:rPr lang="en-US" sz="2000" dirty="0">
                <a:latin typeface="Calibri Light" panose="020F0302020204030204" pitchFamily="34" charset="0"/>
                <a:cs typeface="Calibri Light" panose="020F0302020204030204" pitchFamily="34" charset="0"/>
              </a:rPr>
              <a:t>/</a:t>
            </a:r>
            <a:r>
              <a:rPr lang="en-US" sz="2000" dirty="0" err="1">
                <a:latin typeface="Calibri Light" panose="020F0302020204030204" pitchFamily="34" charset="0"/>
                <a:cs typeface="Calibri Light" panose="020F0302020204030204" pitchFamily="34" charset="0"/>
              </a:rPr>
              <a:t>naaktbloeiers</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na</a:t>
            </a:r>
            <a:r>
              <a:rPr lang="en-US" sz="2000" dirty="0">
                <a:latin typeface="Calibri Light" panose="020F0302020204030204" pitchFamily="34" charset="0"/>
                <a:cs typeface="Calibri Light" panose="020F0302020204030204" pitchFamily="34" charset="0"/>
              </a:rPr>
              <a:t> de </a:t>
            </a:r>
            <a:r>
              <a:rPr lang="en-US" sz="2000" dirty="0" err="1">
                <a:latin typeface="Calibri Light" panose="020F0302020204030204" pitchFamily="34" charset="0"/>
                <a:cs typeface="Calibri Light" panose="020F0302020204030204" pitchFamily="34" charset="0"/>
              </a:rPr>
              <a:t>bloei</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Dit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zijn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bv</a:t>
            </a:r>
            <a:r>
              <a:rPr lang="en-US" sz="2000" dirty="0">
                <a:latin typeface="Calibri Light" panose="020F0302020204030204" pitchFamily="34" charset="0"/>
                <a:cs typeface="Calibri Light" panose="020F0302020204030204" pitchFamily="34" charset="0"/>
              </a:rPr>
              <a:t> de forsythia, w</a:t>
            </a:r>
            <a:r>
              <a:rPr lang="nl-NL" sz="2000" dirty="0" err="1">
                <a:latin typeface="Calibri Light" panose="020F0302020204030204" pitchFamily="34" charset="0"/>
                <a:cs typeface="Calibri Light" panose="020F0302020204030204" pitchFamily="34" charset="0"/>
              </a:rPr>
              <a:t>il</a:t>
            </a:r>
            <a:r>
              <a:rPr lang="nl-NL" sz="2000" dirty="0">
                <a:latin typeface="Calibri Light" panose="020F0302020204030204" pitchFamily="34" charset="0"/>
                <a:cs typeface="Calibri Light" panose="020F0302020204030204" pitchFamily="34" charset="0"/>
              </a:rPr>
              <a:t> je hem mooi compact houden, snoei de takken dan na de bloei een stukje terug.</a:t>
            </a:r>
          </a:p>
          <a:p>
            <a:r>
              <a:rPr lang="nl-NL" sz="2000" dirty="0">
                <a:latin typeface="Calibri Light" panose="020F0302020204030204" pitchFamily="34" charset="0"/>
                <a:cs typeface="Calibri Light" panose="020F0302020204030204" pitchFamily="34" charset="0"/>
              </a:rPr>
              <a:t>Alle heesters die voor juni bloeien worden in het voorjaar (na de vorst) gesnoeid. De jasmijn die in juni bloeit is hiervan de laatste.</a:t>
            </a:r>
          </a:p>
          <a:p>
            <a:r>
              <a:rPr lang="nl-NL" sz="2000" dirty="0">
                <a:latin typeface="Calibri Light" panose="020F0302020204030204" pitchFamily="34" charset="0"/>
                <a:cs typeface="Calibri Light" panose="020F0302020204030204" pitchFamily="34" charset="0"/>
              </a:rPr>
              <a:t>Vlinderstruik, rozen en lavendel behoren tot de </a:t>
            </a:r>
            <a:r>
              <a:rPr lang="nl-NL" sz="2000" dirty="0" err="1">
                <a:latin typeface="Calibri Light" panose="020F0302020204030204" pitchFamily="34" charset="0"/>
                <a:cs typeface="Calibri Light" panose="020F0302020204030204" pitchFamily="34" charset="0"/>
              </a:rPr>
              <a:t>najaarsbloeiers</a:t>
            </a:r>
            <a:r>
              <a:rPr lang="nl-NL" sz="2000" dirty="0">
                <a:latin typeface="Calibri Light" panose="020F0302020204030204" pitchFamily="34" charset="0"/>
                <a:cs typeface="Calibri Light" panose="020F0302020204030204" pitchFamily="34" charset="0"/>
              </a:rPr>
              <a:t>. </a:t>
            </a:r>
          </a:p>
          <a:p>
            <a:endParaRPr lang="en-US" sz="2000" dirty="0">
              <a:latin typeface="Calibri Light" panose="020F0302020204030204" pitchFamily="34" charset="0"/>
              <a:cs typeface="Calibri Light" panose="020F0302020204030204" pitchFamily="34" charset="0"/>
            </a:endParaRPr>
          </a:p>
          <a:p>
            <a:r>
              <a:rPr lang="nl-NL" sz="2000" dirty="0">
                <a:latin typeface="Calibri Light" panose="020F0302020204030204" pitchFamily="34" charset="0"/>
                <a:cs typeface="Calibri Light" panose="020F0302020204030204" pitchFamily="34" charset="0"/>
              </a:rPr>
              <a:t>Alle hagen en in vorm gesnoeide heesters worden gesnoeid na de langste dag. De sterkste groei is dan geweest en meestal kan dan volstaan worden met één snoeibeurt per jaar. </a:t>
            </a:r>
          </a:p>
          <a:p>
            <a:endParaRPr lang="nl-NL" sz="2000" dirty="0">
              <a:latin typeface="Calibri Light" panose="020F0302020204030204" pitchFamily="34" charset="0"/>
              <a:cs typeface="Calibri Light" panose="020F0302020204030204" pitchFamily="34" charset="0"/>
            </a:endParaRPr>
          </a:p>
          <a:p>
            <a:r>
              <a:rPr lang="nl-NL" sz="2000" dirty="0">
                <a:latin typeface="Calibri Light" panose="020F0302020204030204" pitchFamily="34" charset="0"/>
                <a:cs typeface="Calibri Light" panose="020F0302020204030204" pitchFamily="34" charset="0"/>
              </a:rPr>
              <a:t>Wilt u graag  vaker te snoeien dan mag er naar voorkeur vanaf mei tot september gesnoeid worden. Haagplanten zoals Taxus, Buxus, hulst en liguster hebben slapende knoppen. Als deze soorten diep </a:t>
            </a:r>
            <a:r>
              <a:rPr lang="nl-NL" sz="2000" dirty="0" err="1">
                <a:latin typeface="Calibri Light" panose="020F0302020204030204" pitchFamily="34" charset="0"/>
                <a:cs typeface="Calibri Light" panose="020F0302020204030204" pitchFamily="34" charset="0"/>
              </a:rPr>
              <a:t>teruggeknipt</a:t>
            </a:r>
            <a:r>
              <a:rPr lang="nl-NL" sz="2000" dirty="0">
                <a:latin typeface="Calibri Light" panose="020F0302020204030204" pitchFamily="34" charset="0"/>
                <a:cs typeface="Calibri Light" panose="020F0302020204030204" pitchFamily="34" charset="0"/>
              </a:rPr>
              <a:t> worden zullen ze er wat kaal uitzien maar naar verloop van tijd altijd weer uitlopen. Coniferen hebben helaas  deze eigenschap niet.</a:t>
            </a:r>
          </a:p>
        </p:txBody>
      </p:sp>
      <p:pic>
        <p:nvPicPr>
          <p:cNvPr id="3" name="Afbeelding 2">
            <a:extLst>
              <a:ext uri="{FF2B5EF4-FFF2-40B4-BE49-F238E27FC236}">
                <a16:creationId xmlns:a16="http://schemas.microsoft.com/office/drawing/2014/main" id="{7B6F4DE7-E42C-C5E1-3B03-0BB970BC99AA}"/>
              </a:ext>
            </a:extLst>
          </p:cNvPr>
          <p:cNvPicPr>
            <a:picLocks noChangeAspect="1"/>
          </p:cNvPicPr>
          <p:nvPr/>
        </p:nvPicPr>
        <p:blipFill>
          <a:blip r:embed="rId2"/>
          <a:stretch>
            <a:fillRect/>
          </a:stretch>
        </p:blipFill>
        <p:spPr>
          <a:xfrm>
            <a:off x="11148562" y="5975724"/>
            <a:ext cx="1140051" cy="95715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846667" y="609600"/>
            <a:ext cx="9990666" cy="5940088"/>
          </a:xfrm>
          <a:prstGeom prst="rect">
            <a:avLst/>
          </a:prstGeom>
        </p:spPr>
        <p:txBody>
          <a:bodyPr wrap="square">
            <a:spAutoFit/>
          </a:bodyPr>
          <a:lstStyle/>
          <a:p>
            <a:pPr>
              <a:spcAft>
                <a:spcPts val="0"/>
              </a:spcAft>
            </a:pPr>
            <a:r>
              <a:rPr lang="nl-NL" sz="2000" dirty="0">
                <a:latin typeface="Calibri Light" panose="020F0302020204030204" pitchFamily="34" charset="0"/>
                <a:cs typeface="Calibri Light" panose="020F0302020204030204" pitchFamily="34" charset="0"/>
              </a:rPr>
              <a:t>Bij alle planten zo snoeien dat het hart van de plant open is.</a:t>
            </a:r>
          </a:p>
          <a:p>
            <a:endParaRPr lang="nl-NL" sz="2000" dirty="0">
              <a:latin typeface="Calibri Light" panose="020F0302020204030204" pitchFamily="34" charset="0"/>
              <a:cs typeface="Calibri Light" panose="020F0302020204030204" pitchFamily="34" charset="0"/>
            </a:endParaRPr>
          </a:p>
          <a:p>
            <a:r>
              <a:rPr lang="nl-NL" sz="2000" dirty="0">
                <a:latin typeface="Calibri Light" panose="020F0302020204030204" pitchFamily="34" charset="0"/>
                <a:cs typeface="Calibri Light" panose="020F0302020204030204" pitchFamily="34" charset="0"/>
              </a:rPr>
              <a:t>Maak met de snoeischaar een mooie schuine snede met een scherpe snoeischaar.</a:t>
            </a:r>
          </a:p>
          <a:p>
            <a:r>
              <a:rPr lang="nl-NL" sz="2000" dirty="0">
                <a:latin typeface="Calibri Light" panose="020F0302020204030204" pitchFamily="34" charset="0"/>
                <a:cs typeface="Calibri Light" panose="020F0302020204030204" pitchFamily="34" charset="0"/>
              </a:rPr>
              <a:t>Takken mogen elkaar niet kruisen, die takken verwijderen we ook, want die kunnen gevoelig zijn voor ziekte. </a:t>
            </a:r>
          </a:p>
          <a:p>
            <a:endParaRPr lang="nl-NL" sz="2000" dirty="0">
              <a:latin typeface="Calibri Light" panose="020F0302020204030204" pitchFamily="34" charset="0"/>
              <a:cs typeface="Calibri Light" panose="020F0302020204030204" pitchFamily="34" charset="0"/>
            </a:endParaRPr>
          </a:p>
          <a:p>
            <a:pPr>
              <a:spcAft>
                <a:spcPts val="0"/>
              </a:spcAft>
            </a:pPr>
            <a:r>
              <a:rPr lang="nl-NL" sz="2000" dirty="0">
                <a:latin typeface="Calibri Light" panose="020F0302020204030204" pitchFamily="34" charset="0"/>
                <a:cs typeface="Calibri Light" panose="020F0302020204030204" pitchFamily="34" charset="0"/>
              </a:rPr>
              <a:t>Let  op met snoeien dat de snoeisnede zo gebeurt dat de groeiknop naar buiten wijst. Let er tevens op of u de tak die kant op wil laten groeien. Is dat niet zo zoek dan een andere knop waar u kunt snoeien</a:t>
            </a:r>
          </a:p>
          <a:p>
            <a:pPr>
              <a:spcAft>
                <a:spcPts val="0"/>
              </a:spcAft>
            </a:pPr>
            <a:endParaRPr lang="nl-NL" sz="2000" dirty="0">
              <a:latin typeface="Calibri Light" panose="020F0302020204030204" pitchFamily="34" charset="0"/>
              <a:cs typeface="Calibri Light" panose="020F0302020204030204" pitchFamily="34" charset="0"/>
            </a:endParaRPr>
          </a:p>
          <a:p>
            <a:pPr>
              <a:spcAft>
                <a:spcPts val="0"/>
              </a:spcAft>
            </a:pPr>
            <a:r>
              <a:rPr lang="nl-NL" sz="2000" dirty="0">
                <a:latin typeface="Calibri Light" panose="020F0302020204030204" pitchFamily="34" charset="0"/>
                <a:cs typeface="Calibri Light" panose="020F0302020204030204" pitchFamily="34" charset="0"/>
              </a:rPr>
              <a:t>Op een tak zitten ook slapende knoppen die u daarvoor kunt activeren om te groeien. </a:t>
            </a:r>
          </a:p>
          <a:p>
            <a:pPr>
              <a:spcAft>
                <a:spcPts val="0"/>
              </a:spcAft>
            </a:pPr>
            <a:endParaRPr lang="nl-NL" sz="2000" dirty="0">
              <a:latin typeface="Calibri Light" panose="020F0302020204030204" pitchFamily="34" charset="0"/>
              <a:cs typeface="Calibri Light" panose="020F0302020204030204" pitchFamily="34" charset="0"/>
            </a:endParaRPr>
          </a:p>
          <a:p>
            <a:r>
              <a:rPr lang="nl-NL" sz="2000" dirty="0">
                <a:latin typeface="Calibri Light" panose="020F0302020204030204" pitchFamily="34" charset="0"/>
                <a:cs typeface="Calibri Light" panose="020F0302020204030204" pitchFamily="34" charset="0"/>
              </a:rPr>
              <a:t>Takken die er bruin of houtig uitzien verwijderen tot aan het groene deel van de tak. Misschien lijkt het moeilijk, maar je hebt meer woorden nodig om het uit te legen dan het knippen zelf. Gewoon doen dus.</a:t>
            </a:r>
          </a:p>
          <a:p>
            <a:endParaRPr lang="nl-NL" sz="2000" dirty="0">
              <a:latin typeface="Calibri Light" panose="020F0302020204030204" pitchFamily="34" charset="0"/>
              <a:cs typeface="Calibri Light" panose="020F0302020204030204" pitchFamily="34" charset="0"/>
            </a:endParaRPr>
          </a:p>
          <a:p>
            <a:r>
              <a:rPr lang="nl-NL" sz="2000" dirty="0">
                <a:latin typeface="Calibri Light" panose="020F0302020204030204" pitchFamily="34" charset="0"/>
                <a:cs typeface="Calibri Light" panose="020F0302020204030204" pitchFamily="34" charset="0"/>
              </a:rPr>
              <a:t>Snoei je iets te ver weg, geen nood de plant herstelt zich – meestal - maar doet er wel een jaar over.</a:t>
            </a:r>
          </a:p>
          <a:p>
            <a:pPr>
              <a:spcAft>
                <a:spcPts val="0"/>
              </a:spcAft>
            </a:pPr>
            <a:endParaRPr lang="nl-NL" sz="2000" b="1" dirty="0">
              <a:effectLst/>
              <a:latin typeface="Times New Roman" panose="02020603050405020304" pitchFamily="18" charset="0"/>
              <a:ea typeface="Times New Roman" panose="02020603050405020304" pitchFamily="18" charset="0"/>
              <a:cs typeface="Arial" panose="020B0604020202020204" pitchFamily="34" charset="0"/>
            </a:endParaRPr>
          </a:p>
        </p:txBody>
      </p:sp>
      <p:pic>
        <p:nvPicPr>
          <p:cNvPr id="3" name="Afbeelding 2">
            <a:extLst>
              <a:ext uri="{FF2B5EF4-FFF2-40B4-BE49-F238E27FC236}">
                <a16:creationId xmlns:a16="http://schemas.microsoft.com/office/drawing/2014/main" id="{8167A48C-428F-CB37-9F5B-A90E0826B23B}"/>
              </a:ext>
            </a:extLst>
          </p:cNvPr>
          <p:cNvPicPr>
            <a:picLocks noChangeAspect="1"/>
          </p:cNvPicPr>
          <p:nvPr/>
        </p:nvPicPr>
        <p:blipFill>
          <a:blip r:embed="rId2"/>
          <a:stretch>
            <a:fillRect/>
          </a:stretch>
        </p:blipFill>
        <p:spPr>
          <a:xfrm>
            <a:off x="11197200" y="5900845"/>
            <a:ext cx="1140051" cy="957155"/>
          </a:xfrm>
          <a:prstGeom prst="rect">
            <a:avLst/>
          </a:prstGeom>
        </p:spPr>
      </p:pic>
    </p:spTree>
    <p:extLst>
      <p:ext uri="{BB962C8B-B14F-4D97-AF65-F5344CB8AC3E}">
        <p14:creationId xmlns:p14="http://schemas.microsoft.com/office/powerpoint/2010/main" val="91425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346908" y="798931"/>
            <a:ext cx="8944476" cy="5324535"/>
          </a:xfrm>
          <a:prstGeom prst="rect">
            <a:avLst/>
          </a:prstGeom>
          <a:noFill/>
        </p:spPr>
        <p:txBody>
          <a:bodyPr wrap="square" rtlCol="0">
            <a:spAutoFit/>
          </a:bodyPr>
          <a:lstStyle/>
          <a:p>
            <a:r>
              <a:rPr lang="nl-NL" sz="2000" dirty="0">
                <a:latin typeface="Calibri Light" panose="020F0302020204030204" pitchFamily="34" charset="0"/>
                <a:cs typeface="Calibri Light" panose="020F0302020204030204" pitchFamily="34" charset="0"/>
              </a:rPr>
              <a:t>Bij de berk, kastanje, esdoorn, walnoot en druif komt de sapstroom al vroeg op gang.</a:t>
            </a:r>
          </a:p>
          <a:p>
            <a:r>
              <a:rPr lang="nl-NL" sz="2000" dirty="0">
                <a:latin typeface="Calibri Light" panose="020F0302020204030204" pitchFamily="34" charset="0"/>
                <a:cs typeface="Calibri Light" panose="020F0302020204030204" pitchFamily="34" charset="0"/>
              </a:rPr>
              <a:t>Bijna al het fruit moet daardoor in het najaar gesnoeid worden.</a:t>
            </a:r>
          </a:p>
          <a:p>
            <a:r>
              <a:rPr lang="nl-NL" sz="2000" dirty="0">
                <a:latin typeface="Calibri Light" panose="020F0302020204030204" pitchFamily="34" charset="0"/>
                <a:cs typeface="Calibri Light" panose="020F0302020204030204" pitchFamily="34" charset="0"/>
              </a:rPr>
              <a:t> Snoeien dus vóór de jaarwisseling is daarom noodzakelijk. Als deze soorten na de jaarwisseling gesnoeid worden, zullen de snoeiwonden gaan bloeden. Bloedende soorten kunnen </a:t>
            </a:r>
            <a:r>
              <a:rPr lang="nl-NL" sz="2000" dirty="0" err="1">
                <a:latin typeface="Calibri Light" panose="020F0302020204030204" pitchFamily="34" charset="0"/>
                <a:cs typeface="Calibri Light" panose="020F0302020204030204" pitchFamily="34" charset="0"/>
              </a:rPr>
              <a:t>zonodig</a:t>
            </a:r>
            <a:r>
              <a:rPr lang="nl-NL" sz="2000" dirty="0">
                <a:latin typeface="Calibri Light" panose="020F0302020204030204" pitchFamily="34" charset="0"/>
                <a:cs typeface="Calibri Light" panose="020F0302020204030204" pitchFamily="34" charset="0"/>
              </a:rPr>
              <a:t> gesnoeid worden als het blad aan de bomen zit.</a:t>
            </a:r>
          </a:p>
          <a:p>
            <a:endParaRPr lang="en-US" sz="2000" dirty="0">
              <a:latin typeface="Calibri Light" panose="020F0302020204030204" pitchFamily="34" charset="0"/>
              <a:cs typeface="Calibri Light" panose="020F0302020204030204" pitchFamily="34" charset="0"/>
            </a:endParaRPr>
          </a:p>
          <a:p>
            <a:endParaRPr lang="en-US" sz="2000" dirty="0">
              <a:latin typeface="Calibri Light" panose="020F0302020204030204" pitchFamily="34" charset="0"/>
              <a:cs typeface="Calibri Light" panose="020F0302020204030204" pitchFamily="34" charset="0"/>
            </a:endParaRPr>
          </a:p>
          <a:p>
            <a:endParaRPr lang="en-US" sz="2000" dirty="0">
              <a:latin typeface="Calibri Light" panose="020F0302020204030204" pitchFamily="34" charset="0"/>
              <a:cs typeface="Calibri Light" panose="020F0302020204030204" pitchFamily="34" charset="0"/>
            </a:endParaRPr>
          </a:p>
          <a:p>
            <a:endParaRPr lang="en-US" sz="2000" dirty="0">
              <a:latin typeface="Calibri Light" panose="020F0302020204030204" pitchFamily="34" charset="0"/>
              <a:cs typeface="Calibri Light" panose="020F0302020204030204" pitchFamily="34" charset="0"/>
            </a:endParaRPr>
          </a:p>
          <a:p>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Laten we </a:t>
            </a:r>
            <a:r>
              <a:rPr lang="en-US" sz="2000" dirty="0" err="1">
                <a:latin typeface="Calibri Light" panose="020F0302020204030204" pitchFamily="34" charset="0"/>
                <a:cs typeface="Calibri Light" panose="020F0302020204030204" pitchFamily="34" charset="0"/>
              </a:rPr>
              <a:t>beginnen</a:t>
            </a:r>
            <a:r>
              <a:rPr lang="en-US" sz="2000" dirty="0">
                <a:latin typeface="Calibri Light" panose="020F0302020204030204" pitchFamily="34" charset="0"/>
                <a:cs typeface="Calibri Light" panose="020F0302020204030204" pitchFamily="34" charset="0"/>
              </a:rPr>
              <a:t> in het </a:t>
            </a:r>
            <a:r>
              <a:rPr lang="en-US" sz="2000" dirty="0" err="1">
                <a:latin typeface="Calibri Light" panose="020F0302020204030204" pitchFamily="34" charset="0"/>
                <a:cs typeface="Calibri Light" panose="020F0302020204030204" pitchFamily="34" charset="0"/>
              </a:rPr>
              <a:t>voorjaar</a:t>
            </a:r>
            <a:r>
              <a:rPr lang="en-US" sz="2000" dirty="0">
                <a:latin typeface="Calibri Light" panose="020F0302020204030204" pitchFamily="34" charset="0"/>
                <a:cs typeface="Calibri Light" panose="020F0302020204030204" pitchFamily="34" charset="0"/>
              </a:rPr>
              <a:t> met de </a:t>
            </a:r>
            <a:r>
              <a:rPr lang="en-US" sz="2000" dirty="0" err="1">
                <a:latin typeface="Calibri Light" panose="020F0302020204030204" pitchFamily="34" charset="0"/>
                <a:cs typeface="Calibri Light" panose="020F0302020204030204" pitchFamily="34" charset="0"/>
              </a:rPr>
              <a:t>rozen</a:t>
            </a:r>
            <a:r>
              <a:rPr lang="en-US" sz="2000" dirty="0">
                <a:latin typeface="Calibri Light" panose="020F0302020204030204" pitchFamily="34" charset="0"/>
                <a:cs typeface="Calibri Light" panose="020F0302020204030204" pitchFamily="34" charset="0"/>
              </a:rPr>
              <a:t>.</a:t>
            </a:r>
          </a:p>
          <a:p>
            <a:endParaRPr lang="en-US" sz="2000" dirty="0">
              <a:latin typeface="Calibri Light" panose="020F0302020204030204" pitchFamily="34" charset="0"/>
              <a:cs typeface="Calibri Light" panose="020F0302020204030204" pitchFamily="34" charset="0"/>
            </a:endParaRPr>
          </a:p>
          <a:p>
            <a:endParaRPr lang="en-US" sz="2000" dirty="0">
              <a:latin typeface="Calibri Light" panose="020F0302020204030204" pitchFamily="34" charset="0"/>
              <a:cs typeface="Calibri Light" panose="020F0302020204030204" pitchFamily="34" charset="0"/>
            </a:endParaRPr>
          </a:p>
          <a:p>
            <a:endParaRPr lang="en-US" sz="2000" dirty="0">
              <a:latin typeface="Calibri Light" panose="020F0302020204030204" pitchFamily="34" charset="0"/>
              <a:cs typeface="Calibri Light" panose="020F0302020204030204" pitchFamily="34" charset="0"/>
            </a:endParaRPr>
          </a:p>
          <a:p>
            <a:r>
              <a:rPr lang="en-US" sz="2000" dirty="0" err="1">
                <a:latin typeface="Calibri Light" panose="020F0302020204030204" pitchFamily="34" charset="0"/>
                <a:cs typeface="Calibri Light" panose="020F0302020204030204" pitchFamily="34" charset="0"/>
              </a:rPr>
              <a:t>Uit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gebloeide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rozen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snoeien</a:t>
            </a:r>
            <a:r>
              <a:rPr lang="en-US" sz="2000" dirty="0">
                <a:latin typeface="Calibri Light" panose="020F0302020204030204" pitchFamily="34" charset="0"/>
                <a:cs typeface="Calibri Light" panose="020F0302020204030204" pitchFamily="34" charset="0"/>
              </a:rPr>
              <a:t> we </a:t>
            </a:r>
            <a:r>
              <a:rPr lang="en-US" sz="2000" dirty="0" err="1">
                <a:latin typeface="Calibri Light" panose="020F0302020204030204" pitchFamily="34" charset="0"/>
                <a:cs typeface="Calibri Light" panose="020F0302020204030204" pitchFamily="34" charset="0"/>
              </a:rPr>
              <a:t>af</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voor</a:t>
            </a:r>
            <a:r>
              <a:rPr lang="en-US" sz="2000" dirty="0">
                <a:latin typeface="Calibri Light" panose="020F0302020204030204" pitchFamily="34" charset="0"/>
                <a:cs typeface="Calibri Light" panose="020F0302020204030204" pitchFamily="34" charset="0"/>
              </a:rPr>
              <a:t> het </a:t>
            </a:r>
            <a:r>
              <a:rPr lang="en-US" sz="2000" dirty="0" err="1">
                <a:latin typeface="Calibri Light" panose="020F0302020204030204" pitchFamily="34" charset="0"/>
                <a:cs typeface="Calibri Light" panose="020F0302020204030204" pitchFamily="34" charset="0"/>
              </a:rPr>
              <a:t>vijfblad</a:t>
            </a:r>
            <a:r>
              <a:rPr lang="en-US" sz="2000" dirty="0">
                <a:latin typeface="Calibri Light" panose="020F0302020204030204" pitchFamily="34" charset="0"/>
                <a:cs typeface="Calibri Light" panose="020F0302020204030204" pitchFamily="34" charset="0"/>
              </a:rPr>
              <a:t>.</a:t>
            </a:r>
          </a:p>
          <a:p>
            <a:endParaRPr lang="en-US" sz="2000" dirty="0">
              <a:latin typeface="Calibri Light" panose="020F0302020204030204" pitchFamily="34" charset="0"/>
              <a:cs typeface="Calibri Light" panose="020F0302020204030204" pitchFamily="34" charset="0"/>
            </a:endParaRPr>
          </a:p>
          <a:p>
            <a:r>
              <a:rPr lang="en-US" sz="2000" dirty="0" err="1">
                <a:latin typeface="Calibri Light" panose="020F0302020204030204" pitchFamily="34" charset="0"/>
                <a:cs typeface="Calibri Light" panose="020F0302020204030204" pitchFamily="34" charset="0"/>
              </a:rPr>
              <a:t>Dit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bevordert</a:t>
            </a:r>
            <a:r>
              <a:rPr lang="en-US" sz="2000" dirty="0">
                <a:latin typeface="Calibri Light" panose="020F0302020204030204" pitchFamily="34" charset="0"/>
                <a:cs typeface="Calibri Light" panose="020F0302020204030204" pitchFamily="34" charset="0"/>
              </a:rPr>
              <a:t> de </a:t>
            </a:r>
            <a:r>
              <a:rPr lang="en-US" sz="2000" dirty="0" err="1">
                <a:latin typeface="Calibri Light" panose="020F0302020204030204" pitchFamily="34" charset="0"/>
                <a:cs typeface="Calibri Light" panose="020F0302020204030204" pitchFamily="34" charset="0"/>
              </a:rPr>
              <a:t>bloei</a:t>
            </a:r>
            <a:r>
              <a:rPr lang="en-US" sz="2000" dirty="0">
                <a:latin typeface="Calibri Light" panose="020F0302020204030204" pitchFamily="34" charset="0"/>
                <a:cs typeface="Calibri Light" panose="020F0302020204030204" pitchFamily="34" charset="0"/>
              </a:rPr>
              <a:t>.</a:t>
            </a:r>
            <a:endParaRPr lang="nl-NL" sz="2000" dirty="0">
              <a:latin typeface="Calibri Light" panose="020F0302020204030204" pitchFamily="34" charset="0"/>
              <a:cs typeface="Calibri Light" panose="020F0302020204030204" pitchFamily="34" charset="0"/>
            </a:endParaRPr>
          </a:p>
        </p:txBody>
      </p:sp>
      <p:pic>
        <p:nvPicPr>
          <p:cNvPr id="6" name="Afbeelding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693492"/>
            <a:ext cx="4225092" cy="3872436"/>
          </a:xfrm>
          <a:prstGeom prst="rect">
            <a:avLst/>
          </a:prstGeom>
        </p:spPr>
      </p:pic>
      <p:sp>
        <p:nvSpPr>
          <p:cNvPr id="11" name="PIJL-RECHTS 10"/>
          <p:cNvSpPr/>
          <p:nvPr/>
        </p:nvSpPr>
        <p:spPr>
          <a:xfrm rot="435131">
            <a:off x="5598693" y="5646819"/>
            <a:ext cx="3240504" cy="20854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3" name="Afbeelding 2">
            <a:extLst>
              <a:ext uri="{FF2B5EF4-FFF2-40B4-BE49-F238E27FC236}">
                <a16:creationId xmlns:a16="http://schemas.microsoft.com/office/drawing/2014/main" id="{1EF9AF32-8B60-BF6C-A31A-A2FA8D78947C}"/>
              </a:ext>
            </a:extLst>
          </p:cNvPr>
          <p:cNvPicPr>
            <a:picLocks noChangeAspect="1"/>
          </p:cNvPicPr>
          <p:nvPr/>
        </p:nvPicPr>
        <p:blipFill>
          <a:blip r:embed="rId3"/>
          <a:stretch>
            <a:fillRect/>
          </a:stretch>
        </p:blipFill>
        <p:spPr>
          <a:xfrm>
            <a:off x="11177745" y="5900845"/>
            <a:ext cx="1140051" cy="9571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000" fill="hold"/>
                                        <p:tgtEl>
                                          <p:spTgt spid="11"/>
                                        </p:tgtEl>
                                        <p:attrNameLst>
                                          <p:attrName>ppt_x</p:attrName>
                                        </p:attrNameLst>
                                      </p:cBhvr>
                                      <p:tavLst>
                                        <p:tav tm="0">
                                          <p:val>
                                            <p:strVal val="#ppt_x"/>
                                          </p:val>
                                        </p:tav>
                                        <p:tav tm="100000">
                                          <p:val>
                                            <p:strVal val="#ppt_x"/>
                                          </p:val>
                                        </p:tav>
                                      </p:tavLst>
                                    </p:anim>
                                    <p:anim calcmode="lin" valueType="num">
                                      <p:cBhvr additive="base">
                                        <p:cTn id="8" dur="2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1049311" y="644577"/>
            <a:ext cx="9878519" cy="5293757"/>
          </a:xfrm>
          <a:prstGeom prst="rect">
            <a:avLst/>
          </a:prstGeom>
          <a:noFill/>
        </p:spPr>
        <p:txBody>
          <a:bodyPr wrap="square" rtlCol="0">
            <a:spAutoFit/>
          </a:bodyPr>
          <a:lstStyle/>
          <a:p>
            <a:r>
              <a:rPr lang="nl-NL" sz="2000" dirty="0">
                <a:latin typeface="Calibri Light" panose="020F0302020204030204" pitchFamily="34" charset="0"/>
                <a:cs typeface="Calibri Light" panose="020F0302020204030204" pitchFamily="34" charset="0"/>
              </a:rPr>
              <a:t>Als na een lange winter de dagen langer worden en de temperaturen stijgen, begint de plantengroei ook op gang te komen. Eerst gaat dit nog langzaam, maar richting de zomer, zo in de maanden mei en juni, kan de groei fors zijn. Vaste planten die, bovengronds, volledig opnieuw aan het tuinseizoen moeten beginnen maken een enorme groeispurt door. </a:t>
            </a:r>
          </a:p>
          <a:p>
            <a:endParaRPr lang="nl-NL" sz="2000" dirty="0">
              <a:latin typeface="Calibri Light" panose="020F0302020204030204" pitchFamily="34" charset="0"/>
              <a:cs typeface="Calibri Light" panose="020F0302020204030204" pitchFamily="34" charset="0"/>
            </a:endParaRPr>
          </a:p>
          <a:p>
            <a:r>
              <a:rPr lang="nl-NL" sz="2000" dirty="0">
                <a:latin typeface="Calibri Light" panose="020F0302020204030204" pitchFamily="34" charset="0"/>
                <a:cs typeface="Calibri Light" panose="020F0302020204030204" pitchFamily="34" charset="0"/>
              </a:rPr>
              <a:t>Ook aan hagen en snoeivormen is goed te zien dat dit een groeizaam seizoen is.</a:t>
            </a:r>
          </a:p>
          <a:p>
            <a:r>
              <a:rPr lang="nl-NL" sz="2000" dirty="0">
                <a:latin typeface="Calibri Light" panose="020F0302020204030204" pitchFamily="34" charset="0"/>
                <a:cs typeface="Calibri Light" panose="020F0302020204030204" pitchFamily="34" charset="0"/>
              </a:rPr>
              <a:t>Deze enorme groeidrift neemt na de langste dag weer sterk af. De groei is natuurlijk niet helemaal verdwenen, maar het gaat allemaal niet meer zo snel.</a:t>
            </a:r>
          </a:p>
          <a:p>
            <a:endParaRPr lang="en-US" sz="2000" dirty="0">
              <a:latin typeface="Calibri Light" panose="020F0302020204030204" pitchFamily="34" charset="0"/>
              <a:cs typeface="Calibri Light" panose="020F0302020204030204" pitchFamily="34" charset="0"/>
            </a:endParaRPr>
          </a:p>
          <a:p>
            <a:r>
              <a:rPr lang="nl-NL" sz="2000" dirty="0">
                <a:latin typeface="Calibri Light" panose="020F0302020204030204" pitchFamily="34" charset="0"/>
                <a:cs typeface="Calibri Light" panose="020F0302020204030204" pitchFamily="34" charset="0"/>
              </a:rPr>
              <a:t>Vroegbloeiende vaste planten die rond de langste dag al (bijna) uitgebloeid zijn, kunnen helemaal worden afgeknipt.</a:t>
            </a:r>
          </a:p>
          <a:p>
            <a:endParaRPr lang="en-US" sz="2000" dirty="0">
              <a:latin typeface="Calibri Light" panose="020F0302020204030204" pitchFamily="34" charset="0"/>
              <a:cs typeface="Calibri Light" panose="020F0302020204030204" pitchFamily="34" charset="0"/>
            </a:endParaRPr>
          </a:p>
          <a:p>
            <a:r>
              <a:rPr lang="nl-NL" sz="2000" dirty="0">
                <a:latin typeface="Calibri Light" panose="020F0302020204030204" pitchFamily="34" charset="0"/>
                <a:cs typeface="Calibri Light" panose="020F0302020204030204" pitchFamily="34" charset="0"/>
              </a:rPr>
              <a:t>Terugknippen voor herbloei wordt veel toegepast bij </a:t>
            </a:r>
            <a:r>
              <a:rPr lang="nl-NL" sz="2000" dirty="0" err="1">
                <a:latin typeface="Calibri Light" panose="020F0302020204030204" pitchFamily="34" charset="0"/>
                <a:cs typeface="Calibri Light" panose="020F0302020204030204" pitchFamily="34" charset="0"/>
              </a:rPr>
              <a:t>Alchemilla</a:t>
            </a:r>
            <a:r>
              <a:rPr lang="nl-NL" sz="2000" dirty="0">
                <a:latin typeface="Calibri Light" panose="020F0302020204030204" pitchFamily="34" charset="0"/>
                <a:cs typeface="Calibri Light" panose="020F0302020204030204" pitchFamily="34" charset="0"/>
              </a:rPr>
              <a:t> mollis (Vrouwenmantel), </a:t>
            </a:r>
            <a:r>
              <a:rPr lang="nl-NL" sz="2000" dirty="0" err="1">
                <a:latin typeface="Calibri Light" panose="020F0302020204030204" pitchFamily="34" charset="0"/>
                <a:cs typeface="Calibri Light" panose="020F0302020204030204" pitchFamily="34" charset="0"/>
              </a:rPr>
              <a:t>Delphiniums</a:t>
            </a:r>
            <a:r>
              <a:rPr lang="nl-NL" sz="2000" dirty="0">
                <a:latin typeface="Calibri Light" panose="020F0302020204030204" pitchFamily="34" charset="0"/>
                <a:cs typeface="Calibri Light" panose="020F0302020204030204" pitchFamily="34" charset="0"/>
              </a:rPr>
              <a:t> (Riddersporen) en Salvia’s (Salie). Vaste planten waarvan het blad lelijk is geworden, bijvoorbeeld door meeldauw, knappen ook enorm op van een grondige knipbeurt. </a:t>
            </a:r>
            <a:r>
              <a:rPr lang="nl-NL" sz="2000" dirty="0" err="1">
                <a:latin typeface="Calibri Light" panose="020F0302020204030204" pitchFamily="34" charset="0"/>
                <a:cs typeface="Calibri Light" panose="020F0302020204030204" pitchFamily="34" charset="0"/>
              </a:rPr>
              <a:t>Pulmonaria</a:t>
            </a:r>
            <a:r>
              <a:rPr lang="nl-NL" sz="2000" dirty="0">
                <a:latin typeface="Calibri Light" panose="020F0302020204030204" pitchFamily="34" charset="0"/>
                <a:cs typeface="Calibri Light" panose="020F0302020204030204" pitchFamily="34" charset="0"/>
              </a:rPr>
              <a:t> (Longkruid) is hier een voorbeeld van.</a:t>
            </a:r>
          </a:p>
          <a:p>
            <a:endParaRPr lang="nl-NL" dirty="0"/>
          </a:p>
        </p:txBody>
      </p:sp>
      <p:pic>
        <p:nvPicPr>
          <p:cNvPr id="3" name="Afbeelding 2">
            <a:extLst>
              <a:ext uri="{FF2B5EF4-FFF2-40B4-BE49-F238E27FC236}">
                <a16:creationId xmlns:a16="http://schemas.microsoft.com/office/drawing/2014/main" id="{B3407F51-71AF-4AF0-1DCA-83D20918E7AB}"/>
              </a:ext>
            </a:extLst>
          </p:cNvPr>
          <p:cNvPicPr>
            <a:picLocks noChangeAspect="1"/>
          </p:cNvPicPr>
          <p:nvPr/>
        </p:nvPicPr>
        <p:blipFill>
          <a:blip r:embed="rId2"/>
          <a:stretch>
            <a:fillRect/>
          </a:stretch>
        </p:blipFill>
        <p:spPr>
          <a:xfrm>
            <a:off x="11142689" y="5938334"/>
            <a:ext cx="1140051" cy="95715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img039.jpg"/>
          <p:cNvPicPr/>
          <p:nvPr/>
        </p:nvPicPr>
        <p:blipFill>
          <a:blip r:embed="rId2" cstate="print"/>
          <a:stretch>
            <a:fillRect/>
          </a:stretch>
        </p:blipFill>
        <p:spPr>
          <a:xfrm>
            <a:off x="300038" y="196849"/>
            <a:ext cx="8243886" cy="6246814"/>
          </a:xfrm>
          <a:prstGeom prst="rect">
            <a:avLst/>
          </a:prstGeom>
        </p:spPr>
      </p:pic>
      <p:sp>
        <p:nvSpPr>
          <p:cNvPr id="3" name="Tekstvak 2"/>
          <p:cNvSpPr txBox="1"/>
          <p:nvPr/>
        </p:nvSpPr>
        <p:spPr>
          <a:xfrm>
            <a:off x="8901112" y="304800"/>
            <a:ext cx="2990849" cy="5262979"/>
          </a:xfrm>
          <a:prstGeom prst="rect">
            <a:avLst/>
          </a:prstGeom>
          <a:noFill/>
        </p:spPr>
        <p:txBody>
          <a:bodyPr wrap="square" rtlCol="0">
            <a:spAutoFit/>
          </a:bodyPr>
          <a:lstStyle/>
          <a:p>
            <a:r>
              <a:rPr lang="en-US" sz="2000" dirty="0">
                <a:latin typeface="Calibri Light" panose="020F0302020204030204" pitchFamily="34" charset="0"/>
                <a:cs typeface="Calibri Light" panose="020F0302020204030204" pitchFamily="34" charset="0"/>
              </a:rPr>
              <a:t>GOEDE EN SLECHTE SNEDE</a:t>
            </a:r>
          </a:p>
          <a:p>
            <a:endParaRPr lang="en-US" sz="2000" dirty="0">
              <a:latin typeface="Calibri Light" panose="020F0302020204030204" pitchFamily="34" charset="0"/>
              <a:cs typeface="Calibri Light" panose="020F0302020204030204" pitchFamily="34" charset="0"/>
            </a:endParaRPr>
          </a:p>
          <a:p>
            <a:r>
              <a:rPr lang="en-US" sz="2000" dirty="0" err="1">
                <a:latin typeface="Calibri Light" panose="020F0302020204030204" pitchFamily="34" charset="0"/>
                <a:cs typeface="Calibri Light" panose="020F0302020204030204" pitchFamily="34" charset="0"/>
              </a:rPr>
              <a:t>Een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rauwe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snede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laat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ziekte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binnenlopen</a:t>
            </a:r>
            <a:r>
              <a:rPr lang="en-US" sz="2000" dirty="0">
                <a:latin typeface="Calibri Light" panose="020F0302020204030204" pitchFamily="34" charset="0"/>
                <a:cs typeface="Calibri Light" panose="020F0302020204030204" pitchFamily="34" charset="0"/>
              </a:rPr>
              <a:t>.</a:t>
            </a:r>
          </a:p>
          <a:p>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Is de </a:t>
            </a:r>
            <a:r>
              <a:rPr lang="en-US" sz="2000" dirty="0" err="1">
                <a:latin typeface="Calibri Light" panose="020F0302020204030204" pitchFamily="34" charset="0"/>
                <a:cs typeface="Calibri Light" panose="020F0302020204030204" pitchFamily="34" charset="0"/>
              </a:rPr>
              <a:t>snede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verkeerd</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uitgevoerd</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een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soort</a:t>
            </a:r>
            <a:r>
              <a:rPr lang="en-US" sz="2000" dirty="0">
                <a:latin typeface="Calibri Light" panose="020F0302020204030204" pitchFamily="34" charset="0"/>
                <a:cs typeface="Calibri Light" panose="020F0302020204030204" pitchFamily="34" charset="0"/>
              </a:rPr>
              <a:t> plat dak </a:t>
            </a:r>
            <a:r>
              <a:rPr lang="en-US" sz="2000" dirty="0" err="1">
                <a:latin typeface="Calibri Light" panose="020F0302020204030204" pitchFamily="34" charset="0"/>
                <a:cs typeface="Calibri Light" panose="020F0302020204030204" pitchFamily="34" charset="0"/>
              </a:rPr>
              <a:t>kan</a:t>
            </a:r>
            <a:r>
              <a:rPr lang="en-US" sz="2000" dirty="0">
                <a:latin typeface="Calibri Light" panose="020F0302020204030204" pitchFamily="34" charset="0"/>
                <a:cs typeface="Calibri Light" panose="020F0302020204030204" pitchFamily="34" charset="0"/>
              </a:rPr>
              <a:t> het water </a:t>
            </a:r>
            <a:r>
              <a:rPr lang="en-US" sz="2000" dirty="0" err="1">
                <a:latin typeface="Calibri Light" panose="020F0302020204030204" pitchFamily="34" charset="0"/>
                <a:cs typeface="Calibri Light" panose="020F0302020204030204" pitchFamily="34" charset="0"/>
              </a:rPr>
              <a:t>zich</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daar</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verzamelen</a:t>
            </a:r>
            <a:r>
              <a:rPr lang="en-US" sz="2000" dirty="0">
                <a:latin typeface="Calibri Light" panose="020F0302020204030204" pitchFamily="34" charset="0"/>
                <a:cs typeface="Calibri Light" panose="020F0302020204030204" pitchFamily="34" charset="0"/>
              </a:rPr>
              <a:t> en </a:t>
            </a:r>
            <a:r>
              <a:rPr lang="en-US" sz="2000" dirty="0" err="1">
                <a:latin typeface="Calibri Light" panose="020F0302020204030204" pitchFamily="34" charset="0"/>
                <a:cs typeface="Calibri Light" panose="020F0302020204030204" pitchFamily="34" charset="0"/>
              </a:rPr>
              <a:t>ontstaat</a:t>
            </a:r>
            <a:r>
              <a:rPr lang="en-US" sz="2000" dirty="0">
                <a:latin typeface="Calibri Light" panose="020F0302020204030204" pitchFamily="34" charset="0"/>
                <a:cs typeface="Calibri Light" panose="020F0302020204030204" pitchFamily="34" charset="0"/>
              </a:rPr>
              <a:t> er rotting. </a:t>
            </a:r>
          </a:p>
          <a:p>
            <a:endParaRPr lang="en-US" sz="2000" dirty="0">
              <a:latin typeface="Calibri Light" panose="020F0302020204030204" pitchFamily="34" charset="0"/>
              <a:cs typeface="Calibri Light" panose="020F0302020204030204" pitchFamily="34" charset="0"/>
            </a:endParaRPr>
          </a:p>
          <a:p>
            <a:endParaRPr lang="en-US" sz="2000" dirty="0">
              <a:latin typeface="Calibri Light" panose="020F0302020204030204" pitchFamily="34" charset="0"/>
              <a:cs typeface="Calibri Light" panose="020F0302020204030204" pitchFamily="34" charset="0"/>
            </a:endParaRPr>
          </a:p>
          <a:p>
            <a:r>
              <a:rPr lang="en-US" sz="2000" dirty="0" err="1">
                <a:latin typeface="Calibri Light" panose="020F0302020204030204" pitchFamily="34" charset="0"/>
                <a:cs typeface="Calibri Light" panose="020F0302020204030204" pitchFamily="34" charset="0"/>
              </a:rPr>
              <a:t>Een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correcte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snede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stimuleert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een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goede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groei</a:t>
            </a:r>
            <a:r>
              <a:rPr lang="en-US" sz="2000" dirty="0">
                <a:latin typeface="Calibri Light" panose="020F0302020204030204" pitchFamily="34" charset="0"/>
                <a:cs typeface="Calibri Light" panose="020F0302020204030204" pitchFamily="34" charset="0"/>
              </a:rPr>
              <a:t> van </a:t>
            </a:r>
            <a:r>
              <a:rPr lang="en-US" sz="2000" dirty="0" err="1">
                <a:latin typeface="Calibri Light" panose="020F0302020204030204" pitchFamily="34" charset="0"/>
                <a:cs typeface="Calibri Light" panose="020F0302020204030204" pitchFamily="34" charset="0"/>
              </a:rPr>
              <a:t>een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sterke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scheut</a:t>
            </a:r>
            <a:r>
              <a:rPr lang="en-US" sz="2000" dirty="0">
                <a:latin typeface="Calibri Light" panose="020F0302020204030204" pitchFamily="34" charset="0"/>
                <a:cs typeface="Calibri Light" panose="020F0302020204030204" pitchFamily="34" charset="0"/>
              </a:rPr>
              <a:t>.</a:t>
            </a:r>
          </a:p>
          <a:p>
            <a:endParaRPr lang="en-US" dirty="0"/>
          </a:p>
          <a:p>
            <a:endParaRPr lang="nl-NL" dirty="0"/>
          </a:p>
        </p:txBody>
      </p:sp>
      <p:pic>
        <p:nvPicPr>
          <p:cNvPr id="4" name="Afbeelding 3">
            <a:extLst>
              <a:ext uri="{FF2B5EF4-FFF2-40B4-BE49-F238E27FC236}">
                <a16:creationId xmlns:a16="http://schemas.microsoft.com/office/drawing/2014/main" id="{F07DA00B-3079-CDDA-7DF1-02F436885A35}"/>
              </a:ext>
            </a:extLst>
          </p:cNvPr>
          <p:cNvPicPr>
            <a:picLocks noChangeAspect="1"/>
          </p:cNvPicPr>
          <p:nvPr/>
        </p:nvPicPr>
        <p:blipFill>
          <a:blip r:embed="rId3"/>
          <a:stretch>
            <a:fillRect/>
          </a:stretch>
        </p:blipFill>
        <p:spPr>
          <a:xfrm>
            <a:off x="11129106" y="5965085"/>
            <a:ext cx="1140051" cy="957155"/>
          </a:xfrm>
          <a:prstGeom prst="rect">
            <a:avLst/>
          </a:prstGeom>
        </p:spPr>
      </p:pic>
    </p:spTree>
    <p:extLst>
      <p:ext uri="{BB962C8B-B14F-4D97-AF65-F5344CB8AC3E}">
        <p14:creationId xmlns:p14="http://schemas.microsoft.com/office/powerpoint/2010/main" val="3428368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994611" y="497305"/>
            <a:ext cx="8935452" cy="5293757"/>
          </a:xfrm>
          <a:prstGeom prst="rect">
            <a:avLst/>
          </a:prstGeom>
          <a:noFill/>
        </p:spPr>
        <p:txBody>
          <a:bodyPr wrap="square" rtlCol="0">
            <a:spAutoFit/>
          </a:bodyPr>
          <a:lstStyle/>
          <a:p>
            <a:r>
              <a:rPr lang="en-US" sz="2000" b="1" dirty="0">
                <a:latin typeface="Calibri Light" panose="020F0302020204030204" pitchFamily="34" charset="0"/>
                <a:cs typeface="Calibri Light" panose="020F0302020204030204" pitchFamily="34" charset="0"/>
              </a:rPr>
              <a:t>STRUIKROZEN</a:t>
            </a:r>
          </a:p>
          <a:p>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We </a:t>
            </a:r>
            <a:r>
              <a:rPr lang="en-US" sz="2000" dirty="0" err="1">
                <a:latin typeface="Calibri Light" panose="020F0302020204030204" pitchFamily="34" charset="0"/>
                <a:cs typeface="Calibri Light" panose="020F0302020204030204" pitchFamily="34" charset="0"/>
              </a:rPr>
              <a:t>kennen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makkelijk</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gezegd</a:t>
            </a:r>
            <a:r>
              <a:rPr lang="en-US" sz="2000" dirty="0">
                <a:latin typeface="Calibri Light" panose="020F0302020204030204" pitchFamily="34" charset="0"/>
                <a:cs typeface="Calibri Light" panose="020F0302020204030204" pitchFamily="34" charset="0"/>
              </a:rPr>
              <a:t>  3 </a:t>
            </a:r>
            <a:r>
              <a:rPr lang="en-US" sz="2000" dirty="0" err="1">
                <a:latin typeface="Calibri Light" panose="020F0302020204030204" pitchFamily="34" charset="0"/>
                <a:cs typeface="Calibri Light" panose="020F0302020204030204" pitchFamily="34" charset="0"/>
              </a:rPr>
              <a:t>soorten</a:t>
            </a:r>
            <a:r>
              <a:rPr lang="en-US" sz="2000" dirty="0">
                <a:latin typeface="Calibri Light" panose="020F0302020204030204" pitchFamily="34" charset="0"/>
                <a:cs typeface="Calibri Light" panose="020F0302020204030204" pitchFamily="34" charset="0"/>
              </a:rPr>
              <a:t> de </a:t>
            </a:r>
            <a:r>
              <a:rPr lang="en-US" sz="2000" dirty="0" err="1">
                <a:latin typeface="Calibri Light" panose="020F0302020204030204" pitchFamily="34" charset="0"/>
                <a:cs typeface="Calibri Light" panose="020F0302020204030204" pitchFamily="34" charset="0"/>
              </a:rPr>
              <a:t>wilde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rozen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duinroos</a:t>
            </a:r>
            <a:r>
              <a:rPr lang="en-US" sz="2000" dirty="0">
                <a:latin typeface="Calibri Light" panose="020F0302020204030204" pitchFamily="34" charset="0"/>
                <a:cs typeface="Calibri Light" panose="020F0302020204030204" pitchFamily="34" charset="0"/>
              </a:rPr>
              <a:t>.</a:t>
            </a:r>
          </a:p>
          <a:p>
            <a:r>
              <a:rPr lang="en-US" sz="2000" dirty="0">
                <a:latin typeface="Calibri Light" panose="020F0302020204030204" pitchFamily="34" charset="0"/>
                <a:cs typeface="Calibri Light" panose="020F0302020204030204" pitchFamily="34" charset="0"/>
              </a:rPr>
              <a:t>Dan de  - </a:t>
            </a:r>
            <a:r>
              <a:rPr lang="en-US" sz="2000" dirty="0" err="1">
                <a:latin typeface="Calibri Light" panose="020F0302020204030204" pitchFamily="34" charset="0"/>
                <a:cs typeface="Calibri Light" panose="020F0302020204030204" pitchFamily="34" charset="0"/>
              </a:rPr>
              <a:t>zeg</a:t>
            </a:r>
            <a:r>
              <a:rPr lang="en-US" sz="2000" dirty="0">
                <a:latin typeface="Calibri Light" panose="020F0302020204030204" pitchFamily="34" charset="0"/>
                <a:cs typeface="Calibri Light" panose="020F0302020204030204" pitchFamily="34" charset="0"/>
              </a:rPr>
              <a:t> maar -  cultivars </a:t>
            </a:r>
            <a:r>
              <a:rPr lang="en-US" sz="2000" dirty="0" err="1">
                <a:latin typeface="Calibri Light" panose="020F0302020204030204" pitchFamily="34" charset="0"/>
                <a:cs typeface="Calibri Light" panose="020F0302020204030204" pitchFamily="34" charset="0"/>
              </a:rPr>
              <a:t>dat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zijn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rozen</a:t>
            </a:r>
            <a:r>
              <a:rPr lang="en-US" sz="2000" dirty="0">
                <a:latin typeface="Calibri Light" panose="020F0302020204030204" pitchFamily="34" charset="0"/>
                <a:cs typeface="Calibri Light" panose="020F0302020204030204" pitchFamily="34" charset="0"/>
              </a:rPr>
              <a:t> die </a:t>
            </a:r>
            <a:r>
              <a:rPr lang="en-US" sz="2000" dirty="0" err="1">
                <a:latin typeface="Calibri Light" panose="020F0302020204030204" pitchFamily="34" charset="0"/>
                <a:cs typeface="Calibri Light" panose="020F0302020204030204" pitchFamily="34" charset="0"/>
              </a:rPr>
              <a:t>ontwikkeld</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zijn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uit</a:t>
            </a:r>
            <a:r>
              <a:rPr lang="en-US" sz="2000" dirty="0">
                <a:latin typeface="Calibri Light" panose="020F0302020204030204" pitchFamily="34" charset="0"/>
                <a:cs typeface="Calibri Light" panose="020F0302020204030204" pitchFamily="34" charset="0"/>
              </a:rPr>
              <a:t> de </a:t>
            </a:r>
            <a:r>
              <a:rPr lang="en-US" sz="2000" dirty="0" err="1">
                <a:latin typeface="Calibri Light" panose="020F0302020204030204" pitchFamily="34" charset="0"/>
                <a:cs typeface="Calibri Light" panose="020F0302020204030204" pitchFamily="34" charset="0"/>
              </a:rPr>
              <a:t>wilde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roos</a:t>
            </a:r>
            <a:r>
              <a:rPr lang="en-US" sz="2000" dirty="0">
                <a:latin typeface="Calibri Light" panose="020F0302020204030204" pitchFamily="34" charset="0"/>
                <a:cs typeface="Calibri Light" panose="020F0302020204030204" pitchFamily="34" charset="0"/>
              </a:rPr>
              <a:t>.</a:t>
            </a:r>
          </a:p>
          <a:p>
            <a:r>
              <a:rPr lang="en-US" sz="2000" dirty="0">
                <a:latin typeface="Calibri Light" panose="020F0302020204030204" pitchFamily="34" charset="0"/>
                <a:cs typeface="Calibri Light" panose="020F0302020204030204" pitchFamily="34" charset="0"/>
              </a:rPr>
              <a:t>De </a:t>
            </a:r>
            <a:r>
              <a:rPr lang="en-US" sz="2000" dirty="0" err="1">
                <a:latin typeface="Calibri Light" panose="020F0302020204030204" pitchFamily="34" charset="0"/>
                <a:cs typeface="Calibri Light" panose="020F0302020204030204" pitchFamily="34" charset="0"/>
              </a:rPr>
              <a:t>ent</a:t>
            </a:r>
            <a:r>
              <a:rPr lang="en-US" sz="2000" dirty="0">
                <a:latin typeface="Calibri Light" panose="020F0302020204030204" pitchFamily="34" charset="0"/>
                <a:cs typeface="Calibri Light" panose="020F0302020204030204" pitchFamily="34" charset="0"/>
              </a:rPr>
              <a:t> zit </a:t>
            </a:r>
            <a:r>
              <a:rPr lang="en-US" sz="2000" dirty="0" err="1">
                <a:latin typeface="Calibri Light" panose="020F0302020204030204" pitchFamily="34" charset="0"/>
                <a:cs typeface="Calibri Light" panose="020F0302020204030204" pitchFamily="34" charset="0"/>
              </a:rPr>
              <a:t>meestal</a:t>
            </a:r>
            <a:r>
              <a:rPr lang="en-US" sz="2000" dirty="0">
                <a:latin typeface="Calibri Light" panose="020F0302020204030204" pitchFamily="34" charset="0"/>
                <a:cs typeface="Calibri Light" panose="020F0302020204030204" pitchFamily="34" charset="0"/>
              </a:rPr>
              <a:t> in of net </a:t>
            </a:r>
            <a:r>
              <a:rPr lang="en-US" sz="2000" dirty="0" err="1">
                <a:latin typeface="Calibri Light" panose="020F0302020204030204" pitchFamily="34" charset="0"/>
                <a:cs typeface="Calibri Light" panose="020F0302020204030204" pitchFamily="34" charset="0"/>
              </a:rPr>
              <a:t>boven</a:t>
            </a:r>
            <a:r>
              <a:rPr lang="en-US" sz="2000" dirty="0">
                <a:latin typeface="Calibri Light" panose="020F0302020204030204" pitchFamily="34" charset="0"/>
                <a:cs typeface="Calibri Light" panose="020F0302020204030204" pitchFamily="34" charset="0"/>
              </a:rPr>
              <a:t> de </a:t>
            </a:r>
            <a:r>
              <a:rPr lang="en-US" sz="2000" dirty="0" err="1">
                <a:latin typeface="Calibri Light" panose="020F0302020204030204" pitchFamily="34" charset="0"/>
                <a:cs typeface="Calibri Light" panose="020F0302020204030204" pitchFamily="34" charset="0"/>
              </a:rPr>
              <a:t>grond</a:t>
            </a:r>
            <a:r>
              <a:rPr lang="en-US" sz="2000" dirty="0">
                <a:latin typeface="Calibri Light" panose="020F0302020204030204" pitchFamily="34" charset="0"/>
                <a:cs typeface="Calibri Light" panose="020F0302020204030204" pitchFamily="34" charset="0"/>
              </a:rPr>
              <a:t>.</a:t>
            </a:r>
          </a:p>
          <a:p>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Dan de </a:t>
            </a:r>
            <a:r>
              <a:rPr lang="en-US" sz="2000" dirty="0" err="1">
                <a:latin typeface="Calibri Light" panose="020F0302020204030204" pitchFamily="34" charset="0"/>
                <a:cs typeface="Calibri Light" panose="020F0302020204030204" pitchFamily="34" charset="0"/>
              </a:rPr>
              <a:t>stamrozen</a:t>
            </a:r>
            <a:r>
              <a:rPr lang="en-US" sz="2000" dirty="0">
                <a:latin typeface="Calibri Light" panose="020F0302020204030204" pitchFamily="34" charset="0"/>
                <a:cs typeface="Calibri Light" panose="020F0302020204030204" pitchFamily="34" charset="0"/>
              </a:rPr>
              <a:t> – </a:t>
            </a:r>
            <a:r>
              <a:rPr lang="en-US" sz="2000" dirty="0" err="1">
                <a:latin typeface="Calibri Light" panose="020F0302020204030204" pitchFamily="34" charset="0"/>
                <a:cs typeface="Calibri Light" panose="020F0302020204030204" pitchFamily="34" charset="0"/>
              </a:rPr>
              <a:t>dit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zijn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ook</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ontwikkelde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rozen</a:t>
            </a:r>
            <a:r>
              <a:rPr lang="en-US" sz="2000" dirty="0">
                <a:latin typeface="Calibri Light" panose="020F0302020204030204" pitchFamily="34" charset="0"/>
                <a:cs typeface="Calibri Light" panose="020F0302020204030204" pitchFamily="34" charset="0"/>
              </a:rPr>
              <a:t>, maar dan </a:t>
            </a:r>
            <a:r>
              <a:rPr lang="en-US" sz="2000" dirty="0" err="1">
                <a:latin typeface="Calibri Light" panose="020F0302020204030204" pitchFamily="34" charset="0"/>
                <a:cs typeface="Calibri Light" panose="020F0302020204030204" pitchFamily="34" charset="0"/>
              </a:rPr>
              <a:t>geent</a:t>
            </a:r>
            <a:r>
              <a:rPr lang="en-US" sz="2000" dirty="0">
                <a:latin typeface="Calibri Light" panose="020F0302020204030204" pitchFamily="34" charset="0"/>
                <a:cs typeface="Calibri Light" panose="020F0302020204030204" pitchFamily="34" charset="0"/>
              </a:rPr>
              <a:t> op </a:t>
            </a:r>
            <a:r>
              <a:rPr lang="en-US" sz="2000" dirty="0" err="1">
                <a:latin typeface="Calibri Light" panose="020F0302020204030204" pitchFamily="34" charset="0"/>
                <a:cs typeface="Calibri Light" panose="020F0302020204030204" pitchFamily="34" charset="0"/>
              </a:rPr>
              <a:t>een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stam</a:t>
            </a:r>
            <a:r>
              <a:rPr lang="en-US" sz="2000" dirty="0">
                <a:latin typeface="Calibri Light" panose="020F0302020204030204" pitchFamily="34" charset="0"/>
                <a:cs typeface="Calibri Light" panose="020F0302020204030204" pitchFamily="34" charset="0"/>
              </a:rPr>
              <a:t> van de </a:t>
            </a:r>
            <a:r>
              <a:rPr lang="en-US" sz="2000" dirty="0" err="1">
                <a:latin typeface="Calibri Light" panose="020F0302020204030204" pitchFamily="34" charset="0"/>
                <a:cs typeface="Calibri Light" panose="020F0302020204030204" pitchFamily="34" charset="0"/>
              </a:rPr>
              <a:t>wilde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roos</a:t>
            </a:r>
            <a:r>
              <a:rPr lang="en-US" sz="2000" dirty="0">
                <a:latin typeface="Calibri Light" panose="020F0302020204030204" pitchFamily="34" charset="0"/>
                <a:cs typeface="Calibri Light" panose="020F0302020204030204" pitchFamily="34" charset="0"/>
              </a:rPr>
              <a:t>. U </a:t>
            </a:r>
            <a:r>
              <a:rPr lang="en-US" sz="2000" dirty="0" err="1">
                <a:latin typeface="Calibri Light" panose="020F0302020204030204" pitchFamily="34" charset="0"/>
                <a:cs typeface="Calibri Light" panose="020F0302020204030204" pitchFamily="34" charset="0"/>
              </a:rPr>
              <a:t>ziet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hier</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altijd</a:t>
            </a:r>
            <a:r>
              <a:rPr lang="en-US" sz="2000" dirty="0">
                <a:latin typeface="Calibri Light" panose="020F0302020204030204" pitchFamily="34" charset="0"/>
                <a:cs typeface="Calibri Light" panose="020F0302020204030204" pitchFamily="34" charset="0"/>
              </a:rPr>
              <a:t> de </a:t>
            </a:r>
            <a:r>
              <a:rPr lang="en-US" sz="2000" dirty="0" err="1">
                <a:latin typeface="Calibri Light" panose="020F0302020204030204" pitchFamily="34" charset="0"/>
                <a:cs typeface="Calibri Light" panose="020F0302020204030204" pitchFamily="34" charset="0"/>
              </a:rPr>
              <a:t>ent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boven</a:t>
            </a:r>
            <a:r>
              <a:rPr lang="en-US" sz="2000" dirty="0">
                <a:latin typeface="Calibri Light" panose="020F0302020204030204" pitchFamily="34" charset="0"/>
                <a:cs typeface="Calibri Light" panose="020F0302020204030204" pitchFamily="34" charset="0"/>
              </a:rPr>
              <a:t> in. </a:t>
            </a:r>
            <a:r>
              <a:rPr lang="en-US" sz="2000" dirty="0" err="1">
                <a:latin typeface="Calibri Light" panose="020F0302020204030204" pitchFamily="34" charset="0"/>
                <a:cs typeface="Calibri Light" panose="020F0302020204030204" pitchFamily="34" charset="0"/>
              </a:rPr>
              <a:t>Deze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roos</a:t>
            </a:r>
            <a:r>
              <a:rPr lang="en-US" sz="2000" dirty="0">
                <a:latin typeface="Calibri Light" panose="020F0302020204030204" pitchFamily="34" charset="0"/>
                <a:cs typeface="Calibri Light" panose="020F0302020204030204" pitchFamily="34" charset="0"/>
              </a:rPr>
              <a:t> is </a:t>
            </a:r>
            <a:r>
              <a:rPr lang="en-US" sz="2000" dirty="0" err="1">
                <a:latin typeface="Calibri Light" panose="020F0302020204030204" pitchFamily="34" charset="0"/>
                <a:cs typeface="Calibri Light" panose="020F0302020204030204" pitchFamily="34" charset="0"/>
              </a:rPr>
              <a:t>dus</a:t>
            </a:r>
            <a:r>
              <a:rPr lang="en-US" sz="2000" dirty="0">
                <a:latin typeface="Calibri Light" panose="020F0302020204030204" pitchFamily="34" charset="0"/>
                <a:cs typeface="Calibri Light" panose="020F0302020204030204" pitchFamily="34" charset="0"/>
              </a:rPr>
              <a:t> wat </a:t>
            </a:r>
            <a:r>
              <a:rPr lang="en-US" sz="2000" dirty="0" err="1">
                <a:latin typeface="Calibri Light" panose="020F0302020204030204" pitchFamily="34" charset="0"/>
                <a:cs typeface="Calibri Light" panose="020F0302020204030204" pitchFamily="34" charset="0"/>
              </a:rPr>
              <a:t>gevoeliger</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voor</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vorst</a:t>
            </a:r>
            <a:r>
              <a:rPr lang="en-US" sz="2000" dirty="0">
                <a:latin typeface="Calibri Light" panose="020F0302020204030204" pitchFamily="34" charset="0"/>
                <a:cs typeface="Calibri Light" panose="020F0302020204030204" pitchFamily="34" charset="0"/>
              </a:rPr>
              <a:t> en </a:t>
            </a:r>
            <a:r>
              <a:rPr lang="en-US" sz="2000" dirty="0" err="1">
                <a:latin typeface="Calibri Light" panose="020F0302020204030204" pitchFamily="34" charset="0"/>
                <a:cs typeface="Calibri Light" panose="020F0302020204030204" pitchFamily="34" charset="0"/>
              </a:rPr>
              <a:t>dient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dus</a:t>
            </a:r>
            <a:r>
              <a:rPr lang="en-US" sz="2000" dirty="0">
                <a:latin typeface="Calibri Light" panose="020F0302020204030204" pitchFamily="34" charset="0"/>
                <a:cs typeface="Calibri Light" panose="020F0302020204030204" pitchFamily="34" charset="0"/>
              </a:rPr>
              <a:t> wat </a:t>
            </a:r>
            <a:r>
              <a:rPr lang="en-US" sz="2000" dirty="0" err="1">
                <a:latin typeface="Calibri Light" panose="020F0302020204030204" pitchFamily="34" charset="0"/>
                <a:cs typeface="Calibri Light" panose="020F0302020204030204" pitchFamily="34" charset="0"/>
              </a:rPr>
              <a:t>beschermt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te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worden</a:t>
            </a:r>
            <a:r>
              <a:rPr lang="en-US" sz="2000" dirty="0">
                <a:latin typeface="Calibri Light" panose="020F0302020204030204" pitchFamily="34" charset="0"/>
                <a:cs typeface="Calibri Light" panose="020F0302020204030204" pitchFamily="34" charset="0"/>
              </a:rPr>
              <a:t> op </a:t>
            </a:r>
            <a:r>
              <a:rPr lang="en-US" sz="2000" dirty="0" err="1">
                <a:latin typeface="Calibri Light" panose="020F0302020204030204" pitchFamily="34" charset="0"/>
                <a:cs typeface="Calibri Light" panose="020F0302020204030204" pitchFamily="34" charset="0"/>
              </a:rPr>
              <a:t>deze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ent</a:t>
            </a:r>
            <a:r>
              <a:rPr lang="en-US" sz="2000" dirty="0">
                <a:latin typeface="Calibri Light" panose="020F0302020204030204" pitchFamily="34" charset="0"/>
                <a:cs typeface="Calibri Light" panose="020F0302020204030204" pitchFamily="34" charset="0"/>
              </a:rPr>
              <a:t>.</a:t>
            </a:r>
          </a:p>
          <a:p>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De STRUIKROZEN </a:t>
            </a:r>
            <a:r>
              <a:rPr lang="en-US" sz="2000" dirty="0" err="1">
                <a:latin typeface="Calibri Light" panose="020F0302020204030204" pitchFamily="34" charset="0"/>
                <a:cs typeface="Calibri Light" panose="020F0302020204030204" pitchFamily="34" charset="0"/>
              </a:rPr>
              <a:t>snoeien</a:t>
            </a:r>
            <a:r>
              <a:rPr lang="en-US" sz="2000" dirty="0">
                <a:latin typeface="Calibri Light" panose="020F0302020204030204" pitchFamily="34" charset="0"/>
                <a:cs typeface="Calibri Light" panose="020F0302020204030204" pitchFamily="34" charset="0"/>
              </a:rPr>
              <a:t> we </a:t>
            </a:r>
            <a:r>
              <a:rPr lang="en-US" sz="2000" dirty="0" err="1">
                <a:latin typeface="Calibri Light" panose="020F0302020204030204" pitchFamily="34" charset="0"/>
                <a:cs typeface="Calibri Light" panose="020F0302020204030204" pitchFamily="34" charset="0"/>
              </a:rPr>
              <a:t>af</a:t>
            </a:r>
            <a:r>
              <a:rPr lang="en-US" sz="2000" dirty="0">
                <a:latin typeface="Calibri Light" panose="020F0302020204030204" pitchFamily="34" charset="0"/>
                <a:cs typeface="Calibri Light" panose="020F0302020204030204" pitchFamily="34" charset="0"/>
              </a:rPr>
              <a:t>  tot 3 </a:t>
            </a:r>
            <a:r>
              <a:rPr lang="en-US" sz="2000" dirty="0" err="1">
                <a:latin typeface="Calibri Light" panose="020F0302020204030204" pitchFamily="34" charset="0"/>
                <a:cs typeface="Calibri Light" panose="020F0302020204030204" pitchFamily="34" charset="0"/>
              </a:rPr>
              <a:t>knopen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boven</a:t>
            </a:r>
            <a:r>
              <a:rPr lang="en-US" sz="2000" dirty="0">
                <a:latin typeface="Calibri Light" panose="020F0302020204030204" pitchFamily="34" charset="0"/>
                <a:cs typeface="Calibri Light" panose="020F0302020204030204" pitchFamily="34" charset="0"/>
              </a:rPr>
              <a:t> de </a:t>
            </a:r>
            <a:r>
              <a:rPr lang="en-US" sz="2000" dirty="0" err="1">
                <a:latin typeface="Calibri Light" panose="020F0302020204030204" pitchFamily="34" charset="0"/>
                <a:cs typeface="Calibri Light" panose="020F0302020204030204" pitchFamily="34" charset="0"/>
              </a:rPr>
              <a:t>grond</a:t>
            </a:r>
            <a:r>
              <a:rPr lang="en-US" sz="2000" dirty="0">
                <a:latin typeface="Calibri Light" panose="020F0302020204030204" pitchFamily="34" charset="0"/>
                <a:cs typeface="Calibri Light" panose="020F0302020204030204" pitchFamily="34" charset="0"/>
              </a:rPr>
              <a:t>,  elk </a:t>
            </a:r>
            <a:r>
              <a:rPr lang="en-US" sz="2000" dirty="0" err="1">
                <a:latin typeface="Calibri Light" panose="020F0302020204030204" pitchFamily="34" charset="0"/>
                <a:cs typeface="Calibri Light" panose="020F0302020204030204" pitchFamily="34" charset="0"/>
              </a:rPr>
              <a:t>jaar</a:t>
            </a:r>
            <a:r>
              <a:rPr lang="en-US" sz="2000" dirty="0">
                <a:latin typeface="Calibri Light" panose="020F0302020204030204" pitchFamily="34" charset="0"/>
                <a:cs typeface="Calibri Light" panose="020F0302020204030204" pitchFamily="34" charset="0"/>
              </a:rPr>
              <a:t> !</a:t>
            </a:r>
          </a:p>
          <a:p>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We </a:t>
            </a:r>
            <a:r>
              <a:rPr lang="en-US" sz="2000" dirty="0" err="1">
                <a:latin typeface="Calibri Light" panose="020F0302020204030204" pitchFamily="34" charset="0"/>
                <a:cs typeface="Calibri Light" panose="020F0302020204030204" pitchFamily="34" charset="0"/>
              </a:rPr>
              <a:t>verjongen</a:t>
            </a:r>
            <a:r>
              <a:rPr lang="en-US" sz="2000" dirty="0">
                <a:latin typeface="Calibri Light" panose="020F0302020204030204" pitchFamily="34" charset="0"/>
                <a:cs typeface="Calibri Light" panose="020F0302020204030204" pitchFamily="34" charset="0"/>
              </a:rPr>
              <a:t> zo </a:t>
            </a:r>
            <a:r>
              <a:rPr lang="en-US" sz="2000" dirty="0" err="1">
                <a:latin typeface="Calibri Light" panose="020F0302020204030204" pitchFamily="34" charset="0"/>
                <a:cs typeface="Calibri Light" panose="020F0302020204030204" pitchFamily="34" charset="0"/>
              </a:rPr>
              <a:t>ieder</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jaar</a:t>
            </a:r>
            <a:r>
              <a:rPr lang="en-US" sz="2000" dirty="0">
                <a:latin typeface="Calibri Light" panose="020F0302020204030204" pitchFamily="34" charset="0"/>
                <a:cs typeface="Calibri Light" panose="020F0302020204030204" pitchFamily="34" charset="0"/>
              </a:rPr>
              <a:t> de plant. We </a:t>
            </a:r>
            <a:r>
              <a:rPr lang="en-US" sz="2000" dirty="0" err="1">
                <a:latin typeface="Calibri Light" panose="020F0302020204030204" pitchFamily="34" charset="0"/>
                <a:cs typeface="Calibri Light" panose="020F0302020204030204" pitchFamily="34" charset="0"/>
              </a:rPr>
              <a:t>snoeien</a:t>
            </a:r>
            <a:r>
              <a:rPr lang="en-US" sz="2000" dirty="0">
                <a:latin typeface="Calibri Light" panose="020F0302020204030204" pitchFamily="34" charset="0"/>
                <a:cs typeface="Calibri Light" panose="020F0302020204030204" pitchFamily="34" charset="0"/>
              </a:rPr>
              <a:t> het </a:t>
            </a:r>
            <a:r>
              <a:rPr lang="en-US" sz="2000" dirty="0" err="1">
                <a:latin typeface="Calibri Light" panose="020F0302020204030204" pitchFamily="34" charset="0"/>
                <a:cs typeface="Calibri Light" panose="020F0302020204030204" pitchFamily="34" charset="0"/>
              </a:rPr>
              <a:t>oude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hout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weg</a:t>
            </a:r>
            <a:r>
              <a:rPr lang="en-US" sz="2000" dirty="0">
                <a:latin typeface="Calibri Light" panose="020F0302020204030204" pitchFamily="34" charset="0"/>
                <a:cs typeface="Calibri Light" panose="020F0302020204030204" pitchFamily="34" charset="0"/>
              </a:rPr>
              <a:t> of tot </a:t>
            </a:r>
            <a:r>
              <a:rPr lang="en-US" sz="2000" dirty="0" err="1">
                <a:latin typeface="Calibri Light" panose="020F0302020204030204" pitchFamily="34" charset="0"/>
                <a:cs typeface="Calibri Light" panose="020F0302020204030204" pitchFamily="34" charset="0"/>
              </a:rPr>
              <a:t>aan</a:t>
            </a:r>
            <a:r>
              <a:rPr lang="en-US" sz="2000" dirty="0">
                <a:latin typeface="Calibri Light" panose="020F0302020204030204" pitchFamily="34" charset="0"/>
                <a:cs typeface="Calibri Light" panose="020F0302020204030204" pitchFamily="34" charset="0"/>
              </a:rPr>
              <a:t> het </a:t>
            </a:r>
            <a:r>
              <a:rPr lang="en-US" sz="2000" dirty="0" err="1">
                <a:latin typeface="Calibri Light" panose="020F0302020204030204" pitchFamily="34" charset="0"/>
                <a:cs typeface="Calibri Light" panose="020F0302020204030204" pitchFamily="34" charset="0"/>
              </a:rPr>
              <a:t>hout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als</a:t>
            </a:r>
            <a:r>
              <a:rPr lang="en-US" sz="2000" dirty="0">
                <a:latin typeface="Calibri Light" panose="020F0302020204030204" pitchFamily="34" charset="0"/>
                <a:cs typeface="Calibri Light" panose="020F0302020204030204" pitchFamily="34" charset="0"/>
              </a:rPr>
              <a:t> we met en </a:t>
            </a:r>
            <a:r>
              <a:rPr lang="en-US" sz="2000" dirty="0" err="1">
                <a:latin typeface="Calibri Light" panose="020F0302020204030204" pitchFamily="34" charset="0"/>
                <a:cs typeface="Calibri Light" panose="020F0302020204030204" pitchFamily="34" charset="0"/>
              </a:rPr>
              <a:t>oude</a:t>
            </a:r>
            <a:r>
              <a:rPr lang="en-US" sz="2000" dirty="0">
                <a:latin typeface="Calibri Light" panose="020F0302020204030204" pitchFamily="34" charset="0"/>
                <a:cs typeface="Calibri Light" panose="020F0302020204030204" pitchFamily="34" charset="0"/>
              </a:rPr>
              <a:t> plant </a:t>
            </a:r>
            <a:r>
              <a:rPr lang="en-US" sz="2000" dirty="0" err="1">
                <a:latin typeface="Calibri Light" panose="020F0302020204030204" pitchFamily="34" charset="0"/>
                <a:cs typeface="Calibri Light" panose="020F0302020204030204" pitchFamily="34" charset="0"/>
              </a:rPr>
              <a:t>te</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maken</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hebben</a:t>
            </a:r>
            <a:r>
              <a:rPr lang="en-US" sz="2000" dirty="0">
                <a:latin typeface="Calibri Light" panose="020F0302020204030204" pitchFamily="34" charset="0"/>
                <a:cs typeface="Calibri Light" panose="020F0302020204030204" pitchFamily="34" charset="0"/>
              </a:rPr>
              <a:t> en de </a:t>
            </a:r>
            <a:r>
              <a:rPr lang="en-US" sz="2000" dirty="0" err="1">
                <a:latin typeface="Calibri Light" panose="020F0302020204030204" pitchFamily="34" charset="0"/>
                <a:cs typeface="Calibri Light" panose="020F0302020204030204" pitchFamily="34" charset="0"/>
              </a:rPr>
              <a:t>jongen</a:t>
            </a:r>
            <a:r>
              <a:rPr lang="en-US" sz="2000" dirty="0">
                <a:latin typeface="Calibri Light" panose="020F0302020204030204" pitchFamily="34" charset="0"/>
                <a:cs typeface="Calibri Light" panose="020F0302020204030204" pitchFamily="34" charset="0"/>
              </a:rPr>
              <a:t> loot </a:t>
            </a:r>
            <a:r>
              <a:rPr lang="en-US" sz="2000" dirty="0" err="1">
                <a:latin typeface="Calibri Light" panose="020F0302020204030204" pitchFamily="34" charset="0"/>
                <a:cs typeface="Calibri Light" panose="020F0302020204030204" pitchFamily="34" charset="0"/>
              </a:rPr>
              <a:t>uit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dit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hout</a:t>
            </a:r>
            <a:r>
              <a:rPr lang="en-US" sz="2000" dirty="0">
                <a:latin typeface="Calibri Light" panose="020F0302020204030204" pitchFamily="34" charset="0"/>
                <a:cs typeface="Calibri Light" panose="020F0302020204030204" pitchFamily="34" charset="0"/>
              </a:rPr>
              <a:t> </a:t>
            </a:r>
            <a:r>
              <a:rPr lang="en-US" sz="2000" dirty="0" err="1">
                <a:latin typeface="Calibri Light" panose="020F0302020204030204" pitchFamily="34" charset="0"/>
                <a:cs typeface="Calibri Light" panose="020F0302020204030204" pitchFamily="34" charset="0"/>
              </a:rPr>
              <a:t>komt</a:t>
            </a:r>
            <a:r>
              <a:rPr lang="en-US" sz="2000" dirty="0">
                <a:latin typeface="Calibri Light" panose="020F0302020204030204" pitchFamily="34" charset="0"/>
                <a:cs typeface="Calibri Light" panose="020F0302020204030204" pitchFamily="34" charset="0"/>
              </a:rPr>
              <a:t>.</a:t>
            </a:r>
          </a:p>
          <a:p>
            <a:endParaRPr lang="en-US" sz="2000" dirty="0">
              <a:latin typeface="Calibri Light" panose="020F0302020204030204" pitchFamily="34" charset="0"/>
              <a:cs typeface="Calibri Light" panose="020F0302020204030204" pitchFamily="34" charset="0"/>
            </a:endParaRPr>
          </a:p>
          <a:p>
            <a:r>
              <a:rPr lang="en-US" sz="2000" dirty="0">
                <a:latin typeface="Calibri Light" panose="020F0302020204030204" pitchFamily="34" charset="0"/>
                <a:cs typeface="Calibri Light" panose="020F0302020204030204" pitchFamily="34" charset="0"/>
              </a:rPr>
              <a:t>Hoe </a:t>
            </a:r>
            <a:r>
              <a:rPr lang="en-US" sz="2000" dirty="0" err="1">
                <a:latin typeface="Calibri Light" panose="020F0302020204030204" pitchFamily="34" charset="0"/>
                <a:cs typeface="Calibri Light" panose="020F0302020204030204" pitchFamily="34" charset="0"/>
              </a:rPr>
              <a:t>snoeien</a:t>
            </a:r>
            <a:r>
              <a:rPr lang="en-US" sz="2000" dirty="0">
                <a:latin typeface="Calibri Light" panose="020F0302020204030204" pitchFamily="34" charset="0"/>
                <a:cs typeface="Calibri Light" panose="020F0302020204030204" pitchFamily="34" charset="0"/>
              </a:rPr>
              <a:t> we!!!!</a:t>
            </a:r>
          </a:p>
          <a:p>
            <a:endParaRPr lang="nl-NL" dirty="0"/>
          </a:p>
        </p:txBody>
      </p:sp>
      <p:pic>
        <p:nvPicPr>
          <p:cNvPr id="2" name="Afbeelding 1">
            <a:extLst>
              <a:ext uri="{FF2B5EF4-FFF2-40B4-BE49-F238E27FC236}">
                <a16:creationId xmlns:a16="http://schemas.microsoft.com/office/drawing/2014/main" id="{FEA665D4-ED4E-B79F-C7DE-906D396EDD2B}"/>
              </a:ext>
            </a:extLst>
          </p:cNvPr>
          <p:cNvPicPr>
            <a:picLocks noChangeAspect="1"/>
          </p:cNvPicPr>
          <p:nvPr/>
        </p:nvPicPr>
        <p:blipFill>
          <a:blip r:embed="rId2"/>
          <a:stretch>
            <a:fillRect/>
          </a:stretch>
        </p:blipFill>
        <p:spPr>
          <a:xfrm>
            <a:off x="11177744" y="5985452"/>
            <a:ext cx="1140051" cy="957155"/>
          </a:xfrm>
          <a:prstGeom prst="rect">
            <a:avLst/>
          </a:prstGeom>
        </p:spPr>
      </p:pic>
    </p:spTree>
    <p:extLst>
      <p:ext uri="{BB962C8B-B14F-4D97-AF65-F5344CB8AC3E}">
        <p14:creationId xmlns:p14="http://schemas.microsoft.com/office/powerpoint/2010/main" val="14530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anim calcmode="lin" valueType="num">
                                      <p:cBhvr additive="base">
                                        <p:cTn id="7" dur="20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379</TotalTime>
  <Words>1904</Words>
  <Application>Microsoft Office PowerPoint</Application>
  <PresentationFormat>Breedbeeld</PresentationFormat>
  <Paragraphs>185</Paragraphs>
  <Slides>33</Slides>
  <Notes>1</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33</vt:i4>
      </vt:variant>
    </vt:vector>
  </HeadingPairs>
  <TitlesOfParts>
    <vt:vector size="39" baseType="lpstr">
      <vt:lpstr>Arial</vt:lpstr>
      <vt:lpstr>Calibri</vt:lpstr>
      <vt:lpstr>Calibri Light</vt:lpstr>
      <vt:lpstr>Cambria</vt:lpstr>
      <vt:lpstr>Times New Roman</vt:lpstr>
      <vt:lpstr>Kantoorthema</vt:lpstr>
      <vt:lpstr>Snoeien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snoeien</dc:title>
  <dc:creator>Stoop</dc:creator>
  <cp:lastModifiedBy>Ab Jansen</cp:lastModifiedBy>
  <cp:revision>40</cp:revision>
  <dcterms:created xsi:type="dcterms:W3CDTF">2015-03-29T17:48:54Z</dcterms:created>
  <dcterms:modified xsi:type="dcterms:W3CDTF">2022-06-25T08:47:32Z</dcterms:modified>
</cp:coreProperties>
</file>